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1" r:id="rId1"/>
  </p:sldMasterIdLst>
  <p:notesMasterIdLst>
    <p:notesMasterId r:id="rId8"/>
  </p:notesMasterIdLst>
  <p:sldIdLst>
    <p:sldId id="256" r:id="rId2"/>
    <p:sldId id="829" r:id="rId3"/>
    <p:sldId id="693" r:id="rId4"/>
    <p:sldId id="909" r:id="rId5"/>
    <p:sldId id="910" r:id="rId6"/>
    <p:sldId id="694" r:id="rId7"/>
  </p:sldIdLst>
  <p:sldSz cx="9144000" cy="6858000" type="screen4x3"/>
  <p:notesSz cx="6808788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3300"/>
    <a:srgbClr val="6600CC"/>
    <a:srgbClr val="FF0000"/>
    <a:srgbClr val="FF7C80"/>
    <a:srgbClr val="FFCC00"/>
    <a:srgbClr val="2CD4AC"/>
    <a:srgbClr val="FF3200"/>
    <a:srgbClr val="FF6600"/>
    <a:srgbClr val="3399FF"/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AF606853-7671-496A-8E4F-DF71F8EC918B}" styleName="Темный стиль 1 —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18" autoAdjust="0"/>
    <p:restoredTop sz="90104" autoAdjust="0"/>
  </p:normalViewPr>
  <p:slideViewPr>
    <p:cSldViewPr snapToObjects="1">
      <p:cViewPr varScale="1">
        <p:scale>
          <a:sx n="105" d="100"/>
          <a:sy n="105" d="100"/>
        </p:scale>
        <p:origin x="-179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.213442839629676"/>
          <c:y val="6.1446319912964953E-2"/>
          <c:w val="0.75400652747640162"/>
          <c:h val="0.8345509089413351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1"/>
            </a:solidFill>
          </c:spPr>
          <c:dPt>
            <c:idx val="0"/>
            <c:spPr>
              <a:solidFill>
                <a:schemeClr val="accent1"/>
              </a:solidFill>
              <a:ln w="25400">
                <a:solidFill>
                  <a:srgbClr val="FFFFFF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6665-4242-B83F-A53B4A655551}"/>
              </c:ext>
            </c:extLst>
          </c:dPt>
          <c:dPt>
            <c:idx val="1"/>
            <c:spPr>
              <a:solidFill>
                <a:srgbClr val="FF0000"/>
              </a:solidFill>
              <a:ln w="25400">
                <a:solidFill>
                  <a:srgbClr val="FFFFFF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665-4242-B83F-A53B4A655551}"/>
              </c:ext>
            </c:extLst>
          </c:dPt>
          <c:dPt>
            <c:idx val="2"/>
            <c:spPr>
              <a:solidFill>
                <a:srgbClr val="FFFFCC"/>
              </a:solidFill>
              <a:ln w="25400">
                <a:solidFill>
                  <a:schemeClr val="tx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6665-4242-B83F-A53B4A655551}"/>
              </c:ext>
            </c:extLst>
          </c:dPt>
          <c:dLbls>
            <c:dLbl>
              <c:idx val="0"/>
              <c:layout>
                <c:manualLayout>
                  <c:x val="2.7542646060860782E-2"/>
                  <c:y val="-6.0554340059693346E-2"/>
                </c:manualLayout>
              </c:layout>
              <c:tx>
                <c:rich>
                  <a:bodyPr/>
                  <a:lstStyle/>
                  <a:p>
                    <a:r>
                      <a:rPr sz="1300" baseline="0" dirty="0" smtClean="0"/>
                      <a:t>1168323,3</a:t>
                    </a:r>
                    <a:endParaRPr sz="1300" baseline="0" dirty="0"/>
                  </a:p>
                </c:rich>
              </c:tx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6665-4242-B83F-A53B4A65555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4506431066592166E-2"/>
                  <c:y val="-3.1389371852073723E-2"/>
                </c:manualLayout>
              </c:layout>
              <c:tx>
                <c:rich>
                  <a:bodyPr/>
                  <a:lstStyle/>
                  <a:p>
                    <a:r>
                      <a:rPr lang="ru-RU" sz="1300" baseline="0" dirty="0" smtClean="0"/>
                      <a:t>669232,5</a:t>
                    </a:r>
                    <a:endParaRPr sz="1300" baseline="0" dirty="0"/>
                  </a:p>
                </c:rich>
              </c:tx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665-4242-B83F-A53B4A65555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6187983749525365E-2"/>
                  <c:y val="-4.3708168224627329E-2"/>
                </c:manualLayout>
              </c:layout>
              <c:tx>
                <c:rich>
                  <a:bodyPr/>
                  <a:lstStyle/>
                  <a:p>
                    <a:r>
                      <a:rPr sz="1300" baseline="0" dirty="0" smtClean="0"/>
                      <a:t>607320,5</a:t>
                    </a:r>
                    <a:endParaRPr sz="1300" baseline="0" dirty="0"/>
                  </a:p>
                </c:rich>
              </c:tx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6665-4242-B83F-A53B4A65555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5038751222866792E-2"/>
                  <c:y val="-4.9505577660900427E-2"/>
                </c:manualLayout>
              </c:layout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6665-4242-B83F-A53B4A655551}"/>
                </c:ext>
                <c:ext xmlns:c15="http://schemas.microsoft.com/office/drawing/2012/chart" uri="{CE6537A1-D6FC-4f65-9D91-7224C49458BB}"/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500" kern="1200" baseline="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Verdana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</c:numCache>
            </c:numRef>
          </c:cat>
          <c:val>
            <c:numRef>
              <c:f>Лист1!$B$2:$B$4</c:f>
              <c:numCache>
                <c:formatCode>0.0</c:formatCode>
                <c:ptCount val="3"/>
                <c:pt idx="0">
                  <c:v>1168323.3</c:v>
                </c:pt>
                <c:pt idx="1">
                  <c:v>669232.5</c:v>
                </c:pt>
                <c:pt idx="2">
                  <c:v>607320.5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665-4242-B83F-A53B4A655551}"/>
            </c:ext>
          </c:extLst>
        </c:ser>
        <c:shape val="box"/>
        <c:axId val="176942464"/>
        <c:axId val="144061568"/>
        <c:axId val="0"/>
      </c:bar3DChart>
      <c:catAx>
        <c:axId val="176942464"/>
        <c:scaling>
          <c:orientation val="minMax"/>
        </c:scaling>
        <c:axPos val="b"/>
        <c:numFmt formatCode="General" sourceLinked="1"/>
        <c:tickLblPos val="nextTo"/>
        <c:crossAx val="144061568"/>
        <c:crosses val="autoZero"/>
        <c:auto val="1"/>
        <c:lblAlgn val="ctr"/>
        <c:lblOffset val="100"/>
      </c:catAx>
      <c:valAx>
        <c:axId val="144061568"/>
        <c:scaling>
          <c:orientation val="minMax"/>
          <c:min val="0"/>
        </c:scaling>
        <c:axPos val="l"/>
        <c:majorGridlines/>
        <c:numFmt formatCode="0.0" sourceLinked="1"/>
        <c:tickLblPos val="nextTo"/>
        <c:crossAx val="176942464"/>
        <c:crosses val="autoZero"/>
        <c:crossBetween val="between"/>
      </c:valAx>
    </c:plotArea>
    <c:plotVisOnly val="1"/>
    <c:dispBlanksAs val="gap"/>
  </c:chart>
  <c:spPr>
    <a:effectLst>
      <a:outerShdw blurRad="50800" dist="50800" dir="5400000" algn="ctr" rotWithShape="0">
        <a:schemeClr val="accent4">
          <a:lumMod val="10000"/>
        </a:schemeClr>
      </a:outerShdw>
    </a:effectLst>
  </c:spPr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1"/>
            </a:solidFill>
          </c:spPr>
          <c:dPt>
            <c:idx val="0"/>
            <c:spPr>
              <a:solidFill>
                <a:schemeClr val="accent1"/>
              </a:solidFill>
              <a:ln w="25400">
                <a:solidFill>
                  <a:srgbClr val="FFFFFF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BB2D-488B-AE2E-22E4816BCD15}"/>
              </c:ext>
            </c:extLst>
          </c:dPt>
          <c:dPt>
            <c:idx val="1"/>
            <c:spPr>
              <a:solidFill>
                <a:srgbClr val="FF0000"/>
              </a:solidFill>
              <a:ln w="25400">
                <a:solidFill>
                  <a:srgbClr val="FFFFFF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B2D-488B-AE2E-22E4816BCD15}"/>
              </c:ext>
            </c:extLst>
          </c:dPt>
          <c:dPt>
            <c:idx val="2"/>
            <c:spPr>
              <a:solidFill>
                <a:schemeClr val="tx1">
                  <a:lumMod val="95000"/>
                </a:schemeClr>
              </a:solidFill>
              <a:ln w="25400">
                <a:solidFill>
                  <a:schemeClr val="tx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BB2D-488B-AE2E-22E4816BCD15}"/>
              </c:ext>
            </c:extLst>
          </c:dPt>
          <c:dLbls>
            <c:dLbl>
              <c:idx val="0"/>
              <c:layout>
                <c:manualLayout>
                  <c:x val="2.003115870395249E-2"/>
                  <c:y val="-2.3584583885154827E-2"/>
                </c:manualLayout>
              </c:layout>
              <c:tx>
                <c:rich>
                  <a:bodyPr/>
                  <a:lstStyle/>
                  <a:p>
                    <a:r>
                      <a:rPr dirty="0" smtClean="0"/>
                      <a:t>1246411,8</a:t>
                    </a:r>
                    <a:endParaRPr dirty="0"/>
                  </a:p>
                </c:rich>
              </c:tx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BB2D-488B-AE2E-22E4816BCD15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7010325904586236E-2"/>
                  <c:y val="-2.6064735364426352E-2"/>
                </c:manualLayout>
              </c:layout>
              <c:tx>
                <c:rich>
                  <a:bodyPr/>
                  <a:lstStyle/>
                  <a:p>
                    <a:r>
                      <a:rPr dirty="0" smtClean="0"/>
                      <a:t>682139,2</a:t>
                    </a:r>
                    <a:endParaRPr dirty="0"/>
                  </a:p>
                </c:rich>
              </c:tx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B2D-488B-AE2E-22E4816BCD15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3668509559555038E-2"/>
                  <c:y val="-3.8574395286445344E-2"/>
                </c:manualLayout>
              </c:layout>
              <c:tx>
                <c:rich>
                  <a:bodyPr/>
                  <a:lstStyle/>
                  <a:p>
                    <a:r>
                      <a:rPr dirty="0" smtClean="0"/>
                      <a:t>612240,0</a:t>
                    </a:r>
                    <a:endParaRPr dirty="0"/>
                  </a:p>
                </c:rich>
              </c:tx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BB2D-488B-AE2E-22E4816BCD15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5038751222866751E-2"/>
                  <c:y val="-3.7129183245675344E-2"/>
                </c:manualLayout>
              </c:layout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BB2D-488B-AE2E-22E4816BCD15}"/>
                </c:ext>
                <c:ext xmlns:c15="http://schemas.microsoft.com/office/drawing/2012/chart" uri="{CE6537A1-D6FC-4f65-9D91-7224C49458BB}"/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300" kern="1200" baseline="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Verdana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1246411.8</c:v>
                </c:pt>
                <c:pt idx="1">
                  <c:v>682139.2</c:v>
                </c:pt>
                <c:pt idx="2">
                  <c:v>612240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B2D-488B-AE2E-22E4816BCD15}"/>
            </c:ext>
          </c:extLst>
        </c:ser>
        <c:shape val="box"/>
        <c:axId val="176840704"/>
        <c:axId val="176842240"/>
        <c:axId val="0"/>
      </c:bar3DChart>
      <c:catAx>
        <c:axId val="176840704"/>
        <c:scaling>
          <c:orientation val="minMax"/>
        </c:scaling>
        <c:axPos val="b"/>
        <c:numFmt formatCode="General" sourceLinked="1"/>
        <c:tickLblPos val="nextTo"/>
        <c:crossAx val="176842240"/>
        <c:crosses val="autoZero"/>
        <c:auto val="1"/>
        <c:lblAlgn val="ctr"/>
        <c:lblOffset val="100"/>
      </c:catAx>
      <c:valAx>
        <c:axId val="176842240"/>
        <c:scaling>
          <c:orientation val="minMax"/>
          <c:min val="0"/>
        </c:scaling>
        <c:axPos val="l"/>
        <c:majorGridlines/>
        <c:numFmt formatCode="General" sourceLinked="1"/>
        <c:tickLblPos val="nextTo"/>
        <c:crossAx val="176840704"/>
        <c:crosses val="autoZero"/>
        <c:crossBetween val="between"/>
      </c:valAx>
    </c:plotArea>
    <c:plotVisOnly val="1"/>
    <c:dispBlanksAs val="gap"/>
  </c:chart>
  <c:spPr>
    <a:effectLst>
      <a:outerShdw blurRad="50800" dist="50800" dir="5400000" algn="ctr" rotWithShape="0">
        <a:schemeClr val="accent4">
          <a:lumMod val="10000"/>
        </a:schemeClr>
      </a:outerShdw>
    </a:effectLst>
  </c:spPr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1"/>
            </a:solidFill>
          </c:spPr>
          <c:dPt>
            <c:idx val="0"/>
            <c:spPr>
              <a:solidFill>
                <a:schemeClr val="accent1"/>
              </a:solidFill>
              <a:ln w="25400">
                <a:solidFill>
                  <a:srgbClr val="FFFFFF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BB2D-488B-AE2E-22E4816BCD15}"/>
              </c:ext>
            </c:extLst>
          </c:dPt>
          <c:dPt>
            <c:idx val="1"/>
            <c:spPr>
              <a:solidFill>
                <a:srgbClr val="FF0000"/>
              </a:solidFill>
              <a:ln w="25400">
                <a:solidFill>
                  <a:srgbClr val="FFFFFF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B2D-488B-AE2E-22E4816BCD15}"/>
              </c:ext>
            </c:extLst>
          </c:dPt>
          <c:dPt>
            <c:idx val="2"/>
            <c:spPr>
              <a:solidFill>
                <a:schemeClr val="tx1">
                  <a:lumMod val="95000"/>
                </a:schemeClr>
              </a:solidFill>
              <a:ln w="25400">
                <a:solidFill>
                  <a:schemeClr val="tx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BB2D-488B-AE2E-22E4816BCD15}"/>
              </c:ext>
            </c:extLst>
          </c:dPt>
          <c:dLbls>
            <c:dLbl>
              <c:idx val="0"/>
              <c:layout>
                <c:manualLayout>
                  <c:x val="3.2550632893922793E-2"/>
                  <c:y val="-5.1431471319411351E-2"/>
                </c:manualLayout>
              </c:layout>
              <c:tx>
                <c:rich>
                  <a:bodyPr/>
                  <a:lstStyle/>
                  <a:p>
                    <a:r>
                      <a:rPr dirty="0" smtClean="0"/>
                      <a:t>78 088,5</a:t>
                    </a:r>
                    <a:endParaRPr dirty="0"/>
                  </a:p>
                </c:rich>
              </c:tx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BB2D-488B-AE2E-22E4816BCD15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6979167200633742E-2"/>
                  <c:y val="-2.91585903384213E-2"/>
                </c:manualLayout>
              </c:layout>
              <c:tx>
                <c:rich>
                  <a:bodyPr/>
                  <a:lstStyle/>
                  <a:p>
                    <a:r>
                      <a:rPr dirty="0" smtClean="0"/>
                      <a:t>12 906,7</a:t>
                    </a:r>
                    <a:endParaRPr dirty="0"/>
                  </a:p>
                </c:rich>
              </c:tx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B2D-488B-AE2E-22E4816BCD15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116461472156107E-2"/>
                  <c:y val="-2.9292099475026482E-2"/>
                </c:manualLayout>
              </c:layout>
              <c:tx>
                <c:rich>
                  <a:bodyPr/>
                  <a:lstStyle/>
                  <a:p>
                    <a:r>
                      <a:rPr dirty="0" smtClean="0"/>
                      <a:t>4 919,5</a:t>
                    </a:r>
                    <a:endParaRPr dirty="0"/>
                  </a:p>
                </c:rich>
              </c:tx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BB2D-488B-AE2E-22E4816BCD15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5038751222866751E-2"/>
                  <c:y val="-3.7129183245675344E-2"/>
                </c:manualLayout>
              </c:layout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BB2D-488B-AE2E-22E4816BCD15}"/>
                </c:ext>
                <c:ext xmlns:c15="http://schemas.microsoft.com/office/drawing/2012/chart" uri="{CE6537A1-D6FC-4f65-9D91-7224C49458BB}"/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600" kern="12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Verdana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78088.5</c:v>
                </c:pt>
                <c:pt idx="1">
                  <c:v>12906.7</c:v>
                </c:pt>
                <c:pt idx="2">
                  <c:v>4919.5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B2D-488B-AE2E-22E4816BCD15}"/>
            </c:ext>
          </c:extLst>
        </c:ser>
        <c:shape val="box"/>
        <c:axId val="179153536"/>
        <c:axId val="179155328"/>
        <c:axId val="0"/>
      </c:bar3DChart>
      <c:catAx>
        <c:axId val="179153536"/>
        <c:scaling>
          <c:orientation val="minMax"/>
        </c:scaling>
        <c:axPos val="b"/>
        <c:numFmt formatCode="General" sourceLinked="1"/>
        <c:tickLblPos val="nextTo"/>
        <c:crossAx val="179155328"/>
        <c:crosses val="autoZero"/>
        <c:auto val="1"/>
        <c:lblAlgn val="ctr"/>
        <c:lblOffset val="100"/>
      </c:catAx>
      <c:valAx>
        <c:axId val="179155328"/>
        <c:scaling>
          <c:orientation val="minMax"/>
          <c:min val="0"/>
        </c:scaling>
        <c:axPos val="l"/>
        <c:majorGridlines/>
        <c:numFmt formatCode="General" sourceLinked="1"/>
        <c:tickLblPos val="nextTo"/>
        <c:crossAx val="179153536"/>
        <c:crosses val="autoZero"/>
        <c:crossBetween val="between"/>
      </c:valAx>
    </c:plotArea>
    <c:plotVisOnly val="1"/>
    <c:dispBlanksAs val="gap"/>
  </c:chart>
  <c:spPr>
    <a:effectLst>
      <a:outerShdw blurRad="50800" dist="50800" dir="5400000" algn="ctr" rotWithShape="0">
        <a:schemeClr val="accent4">
          <a:lumMod val="10000"/>
        </a:schemeClr>
      </a:outerShdw>
    </a:effectLst>
  </c:spPr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0.13693790117942925"/>
          <c:y val="0.37671704863601319"/>
          <c:w val="0.2931720928710933"/>
          <c:h val="0.5172308363079324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Сумма</c:v>
                </c:pt>
              </c:strCache>
            </c:strRef>
          </c:tx>
          <c:explosion val="18"/>
          <c:dPt>
            <c:idx val="0"/>
            <c:explosion val="17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4155-48A2-A4D9-4A2DD4C8853C}"/>
              </c:ext>
            </c:extLst>
          </c:dPt>
          <c:dPt>
            <c:idx val="1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155-48A2-A4D9-4A2DD4C8853C}"/>
              </c:ext>
            </c:extLst>
          </c:dPt>
          <c:dPt>
            <c:idx val="2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4155-48A2-A4D9-4A2DD4C8853C}"/>
              </c:ext>
            </c:extLst>
          </c:dPt>
          <c:dPt>
            <c:idx val="3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155-48A2-A4D9-4A2DD4C8853C}"/>
              </c:ext>
            </c:extLst>
          </c:dPt>
          <c:dPt>
            <c:idx val="4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4155-48A2-A4D9-4A2DD4C8853C}"/>
              </c:ext>
            </c:extLst>
          </c:dPt>
          <c:dPt>
            <c:idx val="5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155-48A2-A4D9-4A2DD4C8853C}"/>
              </c:ext>
            </c:extLst>
          </c:dPt>
          <c:dPt>
            <c:idx val="6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4155-48A2-A4D9-4A2DD4C8853C}"/>
              </c:ext>
            </c:extLst>
          </c:dPt>
          <c:dPt>
            <c:idx val="7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155-48A2-A4D9-4A2DD4C8853C}"/>
              </c:ext>
            </c:extLst>
          </c:dPt>
          <c:dPt>
            <c:idx val="8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4155-48A2-A4D9-4A2DD4C8853C}"/>
              </c:ext>
            </c:extLst>
          </c:dPt>
          <c:dPt>
            <c:idx val="9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4155-48A2-A4D9-4A2DD4C8853C}"/>
              </c:ext>
            </c:extLst>
          </c:dPt>
          <c:dPt>
            <c:idx val="1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4155-48A2-A4D9-4A2DD4C8853C}"/>
              </c:ext>
            </c:extLst>
          </c:dPt>
          <c:dPt>
            <c:idx val="11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4155-48A2-A4D9-4A2DD4C8853C}"/>
              </c:ext>
            </c:extLst>
          </c:dPt>
          <c:dPt>
            <c:idx val="12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9-08C9-4744-BA26-CBCBC3871370}"/>
              </c:ext>
            </c:extLst>
          </c:dPt>
          <c:dPt>
            <c:idx val="13"/>
            <c:spPr>
              <a:solidFill>
                <a:schemeClr val="accent2">
                  <a:lumMod val="80000"/>
                  <a:lumOff val="20000"/>
                </a:schemeClr>
              </a:solidFill>
              <a:ln w="31750">
                <a:solidFill>
                  <a:schemeClr val="accent1"/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B-08C9-4744-BA26-CBCBC3871370}"/>
              </c:ext>
            </c:extLst>
          </c:dPt>
          <c:dPt>
            <c:idx val="14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D-08C9-4744-BA26-CBCBC3871370}"/>
              </c:ext>
            </c:extLst>
          </c:dPt>
          <c:dLbls>
            <c:dLbl>
              <c:idx val="0"/>
              <c:layout>
                <c:manualLayout>
                  <c:x val="-0.11417758445014528"/>
                  <c:y val="-0.10321284012899093"/>
                </c:manualLayout>
              </c:layout>
              <c:dLblPos val="bestFit"/>
              <c:showVal val="1"/>
              <c:showPercent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155-48A2-A4D9-4A2DD4C8853C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5643601986999132E-2"/>
                  <c:y val="0.12249963833991623"/>
                </c:manualLayout>
              </c:layout>
              <c:dLblPos val="bestFit"/>
              <c:showVal val="1"/>
              <c:showPercent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155-48A2-A4D9-4A2DD4C8853C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0.10866176546974593"/>
                  <c:y val="0.10868584979709082"/>
                </c:manualLayout>
              </c:layout>
              <c:dLblPos val="bestFit"/>
              <c:showVal val="1"/>
              <c:showPercent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4155-48A2-A4D9-4A2DD4C8853C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7.840905779704585E-2"/>
                  <c:y val="0.4248678558035763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9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2FB7CFD-219D-4503-9BC6-5BE3BEDAA0D2}" type="VALUE">
                      <a:rPr lang="en-US" sz="1090" baseline="0"/>
                      <a:pPr>
                        <a:defRPr sz="1090" b="1" i="0" u="none" strike="noStrike" kern="1200" baseline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[ЗНАЧЕНИЕ]</a:t>
                    </a:fld>
                    <a:endParaRPr lang="en-US" sz="1090" baseline="0" dirty="0"/>
                  </a:p>
                  <a:p>
                    <a:pPr>
                      <a:defRPr sz="109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D9F688F-AA7C-41E2-97BB-15AF1FE0BC0A}" type="PERCENTAGE">
                      <a:rPr lang="en-US" sz="1090" baseline="0"/>
                      <a:pPr>
                        <a:defRPr sz="1090" b="1" i="0" u="none" strike="noStrike" kern="1200" baseline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[ПРОЦЕНТ]</a:t>
                    </a:fld>
                    <a:endParaRPr lang="ru-RU" dirty="0"/>
                  </a:p>
                </c:rich>
              </c:tx>
              <c:numFmt formatCode="0.0%" sourceLinked="0"/>
              <c:spPr>
                <a:pattFill prst="pct75">
                  <a:fgClr>
                    <a:srgbClr val="003B76">
                      <a:lumMod val="75000"/>
                      <a:lumOff val="25000"/>
                    </a:srgbClr>
                  </a:fgClr>
                  <a:bgClr>
                    <a:srgbClr val="003B76">
                      <a:lumMod val="65000"/>
                      <a:lumOff val="35000"/>
                    </a:srgb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bestFit"/>
              <c:showVal val="1"/>
              <c:showPercent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155-48A2-A4D9-4A2DD4C8853C}"/>
                </c:ext>
                <c:ext xmlns:c15="http://schemas.microsoft.com/office/drawing/2012/chart" uri="{CE6537A1-D6FC-4f65-9D91-7224C49458BB}">
                  <c15:layout>
                    <c:manualLayout>
                      <c:w val="9.3303099547808993E-2"/>
                      <c:h val="8.3393479962292058E-2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-7.1504949539694995E-2"/>
                  <c:y val="3.2830495804699475E-2"/>
                </c:manualLayout>
              </c:layout>
              <c:dLblPos val="bestFit"/>
              <c:showVal val="1"/>
              <c:showPercent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4155-48A2-A4D9-4A2DD4C8853C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8.8012223630598116E-2"/>
                  <c:y val="-5.5186695266405093E-2"/>
                </c:manualLayout>
              </c:layout>
              <c:dLblPos val="bestFit"/>
              <c:showVal val="1"/>
              <c:showPercent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4155-48A2-A4D9-4A2DD4C8853C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6.6631725299450398E-2"/>
                  <c:y val="-0.14314396741347379"/>
                </c:manualLayout>
              </c:layout>
              <c:dLblPos val="bestFit"/>
              <c:showVal val="1"/>
              <c:showPercent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4155-48A2-A4D9-4A2DD4C8853C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2.0110828030319345E-2"/>
                  <c:y val="-0.10383017006374112"/>
                </c:manualLayout>
              </c:layout>
              <c:dLblPos val="bestFit"/>
              <c:showVal val="1"/>
              <c:showPercent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4155-48A2-A4D9-4A2DD4C8853C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7.4594565620357919E-2"/>
                  <c:y val="-0.20949621981014244"/>
                </c:manualLayout>
              </c:layout>
              <c:dLblPos val="bestFit"/>
              <c:showVal val="1"/>
              <c:showPercent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4155-48A2-A4D9-4A2DD4C8853C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2.0361369498499194E-2"/>
                  <c:y val="-0.18476342950294117"/>
                </c:manualLayout>
              </c:layout>
              <c:dLblPos val="bestFit"/>
              <c:showVal val="1"/>
              <c:showPercent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4155-48A2-A4D9-4A2DD4C8853C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3.8322882292297876E-2"/>
                  <c:y val="-0.17333597081840504"/>
                </c:manualLayout>
              </c:layout>
              <c:dLblPos val="bestFit"/>
              <c:showVal val="1"/>
              <c:showPercent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4155-48A2-A4D9-4A2DD4C8853C}"/>
                </c:ex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0.1128727505581117"/>
                  <c:y val="-0.11170604985957112"/>
                </c:manualLayout>
              </c:layout>
              <c:dLblPos val="bestFit"/>
              <c:showVal val="1"/>
              <c:showPercent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4155-48A2-A4D9-4A2DD4C8853C}"/>
                </c:ex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6.0746005499975816E-2"/>
                  <c:y val="-1.2358522051920626E-2"/>
                </c:manualLayout>
              </c:layout>
              <c:dLblPos val="bestFit"/>
              <c:showVal val="1"/>
              <c:showPercent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9-08C9-4744-BA26-CBCBC3871370}"/>
                </c:ext>
                <c:ext xmlns:c15="http://schemas.microsoft.com/office/drawing/2012/chart" uri="{CE6537A1-D6FC-4f65-9D91-7224C49458BB}"/>
              </c:extLst>
            </c:dLbl>
            <c:dLbl>
              <c:idx val="13"/>
              <c:layout>
                <c:manualLayout>
                  <c:x val="3.9806514006517552E-2"/>
                  <c:y val="6.6036509556775633E-2"/>
                </c:manualLayout>
              </c:layout>
              <c:dLblPos val="bestFit"/>
              <c:showVal val="1"/>
              <c:showPercent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B-08C9-4744-BA26-CBCBC3871370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layout>
                <c:manualLayout>
                  <c:x val="4.4647501546045895E-2"/>
                  <c:y val="0.1638774765350077"/>
                </c:manualLayout>
              </c:layout>
              <c:dLblPos val="bestFit"/>
              <c:showVal val="1"/>
              <c:showPercent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D-08C9-4744-BA26-CBCBC3871370}"/>
                </c:ext>
                <c:ext xmlns:c15="http://schemas.microsoft.com/office/drawing/2012/chart" uri="{CE6537A1-D6FC-4f65-9D91-7224C49458BB}"/>
              </c:extLst>
            </c:dLbl>
            <c:numFmt formatCode="0.0%" sourceLinked="0"/>
            <c:spPr>
              <a:pattFill prst="pct75">
                <a:fgClr>
                  <a:srgbClr val="003B76">
                    <a:lumMod val="75000"/>
                    <a:lumOff val="25000"/>
                  </a:srgbClr>
                </a:fgClr>
                <a:bgClr>
                  <a:srgbClr val="003B76">
                    <a:lumMod val="65000"/>
                    <a:lumOff val="35000"/>
                  </a:srgb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9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Val val="1"/>
            <c:showPercent val="1"/>
            <c:separator>
</c:separator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Налог на доходы физических лиц (НДФЛ)</c:v>
                </c:pt>
                <c:pt idx="1">
                  <c:v>Единый сельскохозяйственный налог</c:v>
                </c:pt>
                <c:pt idx="2">
                  <c:v>Налог, взимаемый с применением ПСН</c:v>
                </c:pt>
                <c:pt idx="3">
                  <c:v>Государственная пошлина</c:v>
                </c:pt>
                <c:pt idx="4">
                  <c:v>Доходы от использования имущества, находящегося в муниципальной собственности</c:v>
                </c:pt>
                <c:pt idx="5">
                  <c:v>Доходы от продажи материальных и нематериальных активов</c:v>
                </c:pt>
                <c:pt idx="6">
                  <c:v>Штрафы, санкции, возмещение ущерба</c:v>
                </c:pt>
              </c:strCache>
            </c:strRef>
          </c:cat>
          <c:val>
            <c:numRef>
              <c:f>Лист1!$B$2:$B$8</c:f>
              <c:numCache>
                <c:formatCode>#,##0.00</c:formatCode>
                <c:ptCount val="7"/>
                <c:pt idx="0" formatCode="#,##0.0">
                  <c:v>333920.7</c:v>
                </c:pt>
                <c:pt idx="1">
                  <c:v>7825.9</c:v>
                </c:pt>
                <c:pt idx="2">
                  <c:v>2654.7</c:v>
                </c:pt>
                <c:pt idx="3">
                  <c:v>555.9</c:v>
                </c:pt>
                <c:pt idx="4">
                  <c:v>40330</c:v>
                </c:pt>
                <c:pt idx="5">
                  <c:v>13882.5</c:v>
                </c:pt>
                <c:pt idx="6">
                  <c:v>15030.3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4155-48A2-A4D9-4A2DD4C8853C}"/>
            </c:ext>
          </c:extLst>
        </c:ser>
        <c:dLbls>
          <c:showPercent val="1"/>
        </c:dLbls>
        <c:firstSliceAng val="31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9952060450142177"/>
          <c:y val="0"/>
          <c:w val="0.48079837282944404"/>
          <c:h val="1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spc="20" baseline="0">
              <a:ln w="0" cap="rnd" cmpd="thinThick">
                <a:solidFill>
                  <a:schemeClr val="tx1"/>
                </a:solidFill>
                <a:beve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rotY val="25"/>
      <c:perspective val="0"/>
    </c:view3D>
    <c:plotArea>
      <c:layout>
        <c:manualLayout>
          <c:layoutTarget val="inner"/>
          <c:xMode val="edge"/>
          <c:yMode val="edge"/>
          <c:x val="6.4695986014894832E-3"/>
          <c:y val="4.73973732396855E-2"/>
          <c:w val="0.68985977427520062"/>
          <c:h val="0.93972607940797803"/>
        </c:manualLayout>
      </c:layout>
      <c:pie3DChart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FFC000"/>
            </a:solidFill>
            <a:ln w="38100">
              <a:solidFill>
                <a:srgbClr val="FFFFFF"/>
              </a:solidFill>
            </a:ln>
          </c:spPr>
          <c:explosion val="1"/>
          <c:dPt>
            <c:idx val="0"/>
            <c:spPr>
              <a:solidFill>
                <a:srgbClr val="FF0000"/>
              </a:solidFill>
              <a:ln w="25400">
                <a:solidFill>
                  <a:srgbClr val="FFFFFF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0BC7-418B-95FF-5A5F375E400B}"/>
              </c:ext>
            </c:extLst>
          </c:dPt>
          <c:dPt>
            <c:idx val="1"/>
            <c:spPr>
              <a:solidFill>
                <a:schemeClr val="accent3"/>
              </a:solidFill>
              <a:ln w="25400">
                <a:solidFill>
                  <a:srgbClr val="FFFFFF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BC7-418B-95FF-5A5F375E400B}"/>
              </c:ext>
            </c:extLst>
          </c:dPt>
          <c:dPt>
            <c:idx val="2"/>
            <c:spPr>
              <a:solidFill>
                <a:srgbClr val="00B050"/>
              </a:solidFill>
              <a:ln w="25400">
                <a:solidFill>
                  <a:srgbClr val="FFFFFF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0BC7-418B-95FF-5A5F375E400B}"/>
              </c:ext>
            </c:extLst>
          </c:dPt>
          <c:dPt>
            <c:idx val="3"/>
            <c:spPr>
              <a:solidFill>
                <a:srgbClr val="FFFF00"/>
              </a:solidFill>
              <a:ln w="25400">
                <a:solidFill>
                  <a:srgbClr val="FFFFFF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BC7-418B-95FF-5A5F375E400B}"/>
              </c:ext>
            </c:extLst>
          </c:dPt>
          <c:cat>
            <c:strRef>
              <c:f>Лист1!$A$2:$A$5</c:f>
              <c:strCache>
                <c:ptCount val="4"/>
                <c:pt idx="0">
                  <c:v>ЖКХ</c:v>
                </c:pt>
                <c:pt idx="1">
                  <c:v>ОХРАНА ОКРУЖАЮЩЕЙ СРЕДЫ</c:v>
                </c:pt>
                <c:pt idx="2">
                  <c:v>СОЦИАЛЬНАЯ СФЕРА</c:v>
                </c:pt>
                <c:pt idx="3">
                  <c:v>ПОДДЕРЖКА С/Х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28</c:v>
                </c:pt>
                <c:pt idx="1">
                  <c:v>2.8</c:v>
                </c:pt>
                <c:pt idx="2">
                  <c:v>46.4</c:v>
                </c:pt>
                <c:pt idx="3">
                  <c:v>3.1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0BC7-418B-95FF-5A5F375E400B}"/>
            </c:ext>
          </c:extLst>
        </c:ser>
      </c:pie3DChart>
    </c:plotArea>
    <c:legend>
      <c:legendPos val="b"/>
      <c:layout>
        <c:manualLayout>
          <c:xMode val="edge"/>
          <c:yMode val="edge"/>
          <c:x val="0"/>
          <c:y val="0.72188073211882764"/>
          <c:w val="0.68290073503220317"/>
          <c:h val="0.27811926788117308"/>
        </c:manualLayout>
      </c:layout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50474" cy="497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9" y="2"/>
            <a:ext cx="2950474" cy="497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04316C5-2D54-49B5-AEBF-203B44E9A6E0}" type="datetimeFigureOut">
              <a:rPr lang="ru-RU"/>
              <a:pPr>
                <a:defRPr/>
              </a:pPr>
              <a:t>28.04.2026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73638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2694"/>
            <a:ext cx="5447030" cy="44741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3663"/>
            <a:ext cx="2950474" cy="497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9" y="9443663"/>
            <a:ext cx="2950474" cy="497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4DE9285-BE99-4408-91A8-4F167D9970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081676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E9285-BE99-4408-91A8-4F167D997013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29182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73638" cy="37306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/>
          </a:p>
        </p:txBody>
      </p:sp>
      <p:sp>
        <p:nvSpPr>
          <p:cNvPr id="430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4DBF913A-F413-404F-AA27-3A1ADCE4931B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61557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73638" cy="37306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430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4DBF913A-F413-404F-AA27-3A1ADCE4931B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91489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73638" cy="37306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430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4DBF913A-F413-404F-AA27-3A1ADCE4931B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91489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73638" cy="3730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E9285-BE99-4408-91A8-4F167D997013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979556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73638" cy="3730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E9285-BE99-4408-91A8-4F167D997013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08222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</p:grpSp>
      <p:sp>
        <p:nvSpPr>
          <p:cNvPr id="48167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8168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C369E-734A-46A8-9970-0570199F33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1AA85-152D-4D04-9C1E-7EC1D8C8D2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374422-2E07-4DD2-BF43-B598FC62C7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A1128-662D-4E56-8975-72BAD58A2A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AF9A90-18B8-4021-88A6-49701CDCB9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BA010-65BF-4E12-A73D-E04F7C1C90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A64B6B-FFE2-4544-8CF6-DEFAD5FA85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0511A2-3310-4871-80D7-5F1ED8AF7C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B7A1C-E899-460A-AEA2-811881CB1F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1C002C-96C9-44B7-834B-0F50222BFD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53439-F693-4F54-A53D-600C1BA331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47107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47108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47109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grpSp>
          <p:nvGrpSpPr>
            <p:cNvPr id="7179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47111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7112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7113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7114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7115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7116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7117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7118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7119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7120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7121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7122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7123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</p:grpSp>
        <p:sp>
          <p:nvSpPr>
            <p:cNvPr id="47124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47125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47126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47127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47128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47129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47130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47131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47132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47133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47134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grpSp>
          <p:nvGrpSpPr>
            <p:cNvPr id="7191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47136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7137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7138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7139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7140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</p:grpSp>
        <p:sp>
          <p:nvSpPr>
            <p:cNvPr id="4714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4714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</p:grpSp>
      <p:sp>
        <p:nvSpPr>
          <p:cNvPr id="47143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47144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714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7146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EEA668B2-2541-4BDF-BFA6-47034413EC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714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8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ransition advClick="0">
    <p:fad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10" descr="карта без фона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21720" y="0"/>
            <a:ext cx="7364413" cy="756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64512" y="3571900"/>
            <a:ext cx="8424862" cy="117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01600"/>
          </a:effectLst>
        </p:spPr>
        <p:txBody>
          <a:bodyPr anchor="b" anchorCtr="1"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ru-RU" sz="36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  <a:cs typeface="+mn-cs"/>
              </a:rPr>
              <a:t>на </a:t>
            </a:r>
            <a:r>
              <a:rPr lang="ru-RU" sz="36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  <a:cs typeface="+mn-cs"/>
              </a:rPr>
              <a:t>2026 год и на плановый период 2027 и 2028 годов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92512" y="1628800"/>
            <a:ext cx="8396862" cy="1943100"/>
          </a:xfrm>
          <a:gradFill flip="none" rotWithShape="1">
            <a:gsLst>
              <a:gs pos="67000">
                <a:schemeClr val="bg1">
                  <a:lumMod val="75000"/>
                  <a:alpha val="96000"/>
                </a:schemeClr>
              </a:gs>
              <a:gs pos="81000">
                <a:schemeClr val="bg1">
                  <a:lumMod val="84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glow>
              <a:schemeClr val="accent1"/>
            </a:glow>
            <a:softEdge rad="254000"/>
          </a:effec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ru-RU" sz="4800" b="1" dirty="0" smtClean="0">
                <a:solidFill>
                  <a:schemeClr val="tx1"/>
                </a:solidFill>
                <a:latin typeface="Garamond" pitchFamily="18" charset="0"/>
              </a:rPr>
              <a:t>Бюджет муниципального района </a:t>
            </a:r>
            <a:r>
              <a:rPr lang="ru-RU" sz="4800" b="1" dirty="0" err="1" smtClean="0">
                <a:solidFill>
                  <a:schemeClr val="tx1"/>
                </a:solidFill>
                <a:latin typeface="Garamond" pitchFamily="18" charset="0"/>
              </a:rPr>
              <a:t>Кинельский</a:t>
            </a:r>
            <a:endParaRPr lang="ru-RU" sz="4800" b="1" dirty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9218" name="Picture 13" descr="Герб на флаге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3416723" cy="199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7C369E-734A-46A8-9970-0570199F33F2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A7A3783E-DDE1-4495-84E6-0271E444195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45766" y="286046"/>
            <a:ext cx="1043608" cy="759989"/>
          </a:xfrm>
          <a:prstGeom prst="rect">
            <a:avLst/>
          </a:prstGeom>
        </p:spPr>
      </p:pic>
    </p:spTree>
  </p:cSld>
  <p:clrMapOvr>
    <a:masterClrMapping/>
  </p:clrMapOvr>
  <p:transition advClick="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Герб на флаге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95736" cy="1279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698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301079" y="266786"/>
            <a:ext cx="6696744" cy="823322"/>
          </a:xfrm>
        </p:spPr>
        <p:txBody>
          <a:bodyPr/>
          <a:lstStyle/>
          <a:p>
            <a:pPr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ru-RU" sz="2800" b="1" dirty="0"/>
              <a:t>Муниципальный район Кинельский</a:t>
            </a:r>
          </a:p>
        </p:txBody>
      </p:sp>
      <p:sp>
        <p:nvSpPr>
          <p:cNvPr id="126981" name="Rectangle 5"/>
          <p:cNvSpPr>
            <a:spLocks noChangeArrowheads="1"/>
          </p:cNvSpPr>
          <p:nvPr/>
        </p:nvSpPr>
        <p:spPr bwMode="auto">
          <a:xfrm>
            <a:off x="1449051" y="1140184"/>
            <a:ext cx="6400800" cy="616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ru-RU" sz="2600" b="1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Бюджет</a:t>
            </a:r>
            <a:endParaRPr lang="en-US" sz="2600" b="1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endParaRPr lang="ru-RU" sz="3200" u="sng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126983" name="Rectangle 7"/>
          <p:cNvSpPr>
            <a:spLocks noChangeArrowheads="1"/>
          </p:cNvSpPr>
          <p:nvPr/>
        </p:nvSpPr>
        <p:spPr bwMode="auto">
          <a:xfrm>
            <a:off x="7317229" y="1851580"/>
            <a:ext cx="158729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ru-RU" sz="2400" u="sng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Доходы</a:t>
            </a:r>
          </a:p>
          <a:p>
            <a:pPr algn="r">
              <a:defRPr/>
            </a:pPr>
            <a:r>
              <a:rPr lang="ru-RU" sz="2400" u="sng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бюджета</a:t>
            </a:r>
            <a:endParaRPr lang="ru-RU" sz="2400" u="sng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5367976" y="3541798"/>
            <a:ext cx="374284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ru-RU" sz="17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2026 </a:t>
            </a:r>
            <a:r>
              <a:rPr lang="ru-RU" sz="17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г.– </a:t>
            </a:r>
            <a:r>
              <a:rPr lang="ru-RU" sz="17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1 168323,3 тыс</a:t>
            </a:r>
            <a:r>
              <a:rPr lang="ru-RU" sz="17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. </a:t>
            </a:r>
            <a:r>
              <a:rPr lang="ru-RU" sz="17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руб.</a:t>
            </a:r>
          </a:p>
          <a:p>
            <a:pPr>
              <a:spcBef>
                <a:spcPts val="600"/>
              </a:spcBef>
              <a:defRPr/>
            </a:pPr>
            <a:r>
              <a:rPr lang="ru-RU" sz="17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2027 </a:t>
            </a:r>
            <a:r>
              <a:rPr lang="ru-RU" sz="17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г.– </a:t>
            </a:r>
            <a:r>
              <a:rPr lang="ru-RU" sz="17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669 232,5 тыс</a:t>
            </a:r>
            <a:r>
              <a:rPr lang="ru-RU" sz="17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. </a:t>
            </a:r>
            <a:r>
              <a:rPr lang="ru-RU" sz="17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руб.</a:t>
            </a:r>
          </a:p>
          <a:p>
            <a:pPr>
              <a:spcBef>
                <a:spcPts val="600"/>
              </a:spcBef>
              <a:defRPr/>
            </a:pPr>
            <a:r>
              <a:rPr lang="ru-RU" sz="17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2028 </a:t>
            </a:r>
            <a:r>
              <a:rPr lang="ru-RU" sz="17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г.– </a:t>
            </a:r>
            <a:r>
              <a:rPr lang="ru-RU" sz="17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607 320,5</a:t>
            </a:r>
            <a:r>
              <a:rPr lang="ru-RU" sz="17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17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тыс. </a:t>
            </a:r>
            <a:r>
              <a:rPr lang="ru-RU" sz="17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руб.</a:t>
            </a:r>
          </a:p>
          <a:p>
            <a:pPr>
              <a:defRPr/>
            </a:pPr>
            <a:endParaRPr lang="ru-RU" sz="175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xmlns="" val="1525841419"/>
              </p:ext>
            </p:extLst>
          </p:nvPr>
        </p:nvGraphicFramePr>
        <p:xfrm>
          <a:off x="295878" y="1904141"/>
          <a:ext cx="5072098" cy="4327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7C369E-734A-46A8-9970-0570199F33F2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D6073308-1942-4B8D-A123-4F5EC11A6E5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08743" y="83930"/>
            <a:ext cx="845940" cy="616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491540"/>
      </p:ext>
    </p:extLst>
  </p:cSld>
  <p:clrMapOvr>
    <a:masterClrMapping/>
  </p:clrMapOvr>
  <p:transition advClick="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99880" y="497119"/>
            <a:ext cx="7641460" cy="614460"/>
          </a:xfrm>
        </p:spPr>
        <p:txBody>
          <a:bodyPr/>
          <a:lstStyle/>
          <a:p>
            <a:pPr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ru-RU" sz="2800" b="1" dirty="0"/>
              <a:t>Муниципальный район Кинельский</a:t>
            </a:r>
          </a:p>
        </p:txBody>
      </p:sp>
      <p:sp>
        <p:nvSpPr>
          <p:cNvPr id="126983" name="Rectangle 7"/>
          <p:cNvSpPr>
            <a:spLocks noChangeArrowheads="1"/>
          </p:cNvSpPr>
          <p:nvPr/>
        </p:nvSpPr>
        <p:spPr bwMode="auto">
          <a:xfrm>
            <a:off x="7416075" y="1844826"/>
            <a:ext cx="158729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ru-RU" sz="2400" u="sng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Расходы</a:t>
            </a:r>
          </a:p>
          <a:p>
            <a:pPr algn="r">
              <a:defRPr/>
            </a:pPr>
            <a:r>
              <a:rPr lang="ru-RU" sz="2400" u="sng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бюджета</a:t>
            </a:r>
            <a:endParaRPr lang="ru-RU" sz="2400" u="sng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5357818" y="3607641"/>
            <a:ext cx="3786182" cy="1838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ru-RU" sz="17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2026 </a:t>
            </a:r>
            <a:r>
              <a:rPr lang="ru-RU" sz="17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г</a:t>
            </a:r>
            <a:r>
              <a:rPr lang="ru-RU" sz="17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.– </a:t>
            </a:r>
            <a:r>
              <a:rPr lang="ru-RU" sz="17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1 246 411,8 </a:t>
            </a:r>
            <a:r>
              <a:rPr lang="ru-RU" sz="17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тыс. </a:t>
            </a:r>
            <a:r>
              <a:rPr lang="ru-RU" sz="17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руб.</a:t>
            </a:r>
          </a:p>
          <a:p>
            <a:pPr>
              <a:spcBef>
                <a:spcPts val="600"/>
              </a:spcBef>
              <a:defRPr/>
            </a:pPr>
            <a:r>
              <a:rPr lang="ru-RU" sz="17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2027 </a:t>
            </a:r>
            <a:r>
              <a:rPr lang="ru-RU" sz="17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г</a:t>
            </a:r>
            <a:r>
              <a:rPr lang="ru-RU" sz="17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.– </a:t>
            </a:r>
            <a:r>
              <a:rPr lang="ru-RU" sz="17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682 139,2 </a:t>
            </a:r>
            <a:r>
              <a:rPr lang="ru-RU" sz="17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тыс. </a:t>
            </a:r>
            <a:r>
              <a:rPr lang="ru-RU" sz="17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руб.</a:t>
            </a:r>
          </a:p>
          <a:p>
            <a:pPr>
              <a:spcBef>
                <a:spcPts val="600"/>
              </a:spcBef>
              <a:defRPr/>
            </a:pPr>
            <a:r>
              <a:rPr lang="ru-RU" sz="17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2028 </a:t>
            </a:r>
            <a:r>
              <a:rPr lang="ru-RU" sz="17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г</a:t>
            </a:r>
            <a:r>
              <a:rPr lang="ru-RU" sz="17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.– </a:t>
            </a:r>
            <a:r>
              <a:rPr lang="ru-RU" sz="17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612 240,0</a:t>
            </a:r>
            <a:r>
              <a:rPr lang="ru-RU" sz="17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17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тыс. </a:t>
            </a:r>
            <a:r>
              <a:rPr lang="ru-RU" sz="17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руб.</a:t>
            </a:r>
          </a:p>
          <a:p>
            <a:pPr>
              <a:defRPr/>
            </a:pPr>
            <a:endParaRPr lang="ru-RU" sz="1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ru-RU" sz="1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ru-RU" sz="16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xmlns="" val="3140011098"/>
              </p:ext>
            </p:extLst>
          </p:nvPr>
        </p:nvGraphicFramePr>
        <p:xfrm>
          <a:off x="285720" y="1893407"/>
          <a:ext cx="5072098" cy="410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7C369E-734A-46A8-9970-0570199F33F2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pic>
        <p:nvPicPr>
          <p:cNvPr id="10" name="Picture 3" descr="Герб на флаге3">
            <a:extLst>
              <a:ext uri="{FF2B5EF4-FFF2-40B4-BE49-F238E27FC236}">
                <a16:creationId xmlns:a16="http://schemas.microsoft.com/office/drawing/2014/main" xmlns="" id="{ADCF4CDA-11D4-4298-873A-E87214DBBA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95736" cy="1279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04E2C3D3-3FE6-4D0C-A69A-A1AC68FA6F2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08743" y="83930"/>
            <a:ext cx="845940" cy="616041"/>
          </a:xfrm>
          <a:prstGeom prst="rect">
            <a:avLst/>
          </a:prstGeom>
        </p:spPr>
      </p:pic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1420210" y="1128117"/>
            <a:ext cx="6400800" cy="616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ru-RU" sz="2600" b="1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Бюджет</a:t>
            </a:r>
            <a:endParaRPr lang="en-US" sz="2600" b="1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endParaRPr lang="ru-RU" sz="3200" u="sng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0913699"/>
      </p:ext>
    </p:extLst>
  </p:cSld>
  <p:clrMapOvr>
    <a:masterClrMapping/>
  </p:clrMapOvr>
  <p:transition advClick="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99880" y="497119"/>
            <a:ext cx="7641460" cy="614460"/>
          </a:xfrm>
        </p:spPr>
        <p:txBody>
          <a:bodyPr/>
          <a:lstStyle/>
          <a:p>
            <a:pPr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ru-RU" sz="2800" b="1" dirty="0"/>
              <a:t>Муниципальный район Кинельский</a:t>
            </a:r>
          </a:p>
        </p:txBody>
      </p:sp>
      <p:sp>
        <p:nvSpPr>
          <p:cNvPr id="126983" name="Rectangle 7"/>
          <p:cNvSpPr>
            <a:spLocks noChangeArrowheads="1"/>
          </p:cNvSpPr>
          <p:nvPr/>
        </p:nvSpPr>
        <p:spPr bwMode="auto">
          <a:xfrm>
            <a:off x="7403251" y="1844826"/>
            <a:ext cx="160011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ru-RU" sz="2400" u="sng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Дефицит</a:t>
            </a:r>
            <a:endParaRPr lang="ru-RU" sz="2400" u="sng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algn="r">
              <a:defRPr/>
            </a:pPr>
            <a:r>
              <a:rPr lang="ru-RU" sz="2400" u="sng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бюджета</a:t>
            </a:r>
            <a:endParaRPr lang="ru-RU" sz="2400" u="sng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5466822" y="3596099"/>
            <a:ext cx="3677178" cy="186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ru-RU" sz="19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2026 </a:t>
            </a:r>
            <a:r>
              <a:rPr lang="ru-RU" sz="19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г.– </a:t>
            </a:r>
            <a:r>
              <a:rPr lang="ru-RU" sz="19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78 088,5 </a:t>
            </a:r>
            <a:r>
              <a:rPr lang="ru-RU" sz="19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тыс. </a:t>
            </a:r>
            <a:r>
              <a:rPr lang="ru-RU" sz="19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руб.</a:t>
            </a:r>
          </a:p>
          <a:p>
            <a:pPr>
              <a:spcBef>
                <a:spcPts val="600"/>
              </a:spcBef>
              <a:defRPr/>
            </a:pPr>
            <a:r>
              <a:rPr lang="ru-RU" sz="19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2027 </a:t>
            </a:r>
            <a:r>
              <a:rPr lang="ru-RU" sz="19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г.– </a:t>
            </a:r>
            <a:r>
              <a:rPr lang="ru-RU" sz="19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12 906,7 тыс</a:t>
            </a:r>
            <a:r>
              <a:rPr lang="ru-RU" sz="19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. </a:t>
            </a:r>
            <a:r>
              <a:rPr lang="ru-RU" sz="19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руб.</a:t>
            </a:r>
          </a:p>
          <a:p>
            <a:pPr>
              <a:spcBef>
                <a:spcPts val="600"/>
              </a:spcBef>
              <a:defRPr/>
            </a:pPr>
            <a:r>
              <a:rPr lang="ru-RU" sz="19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2028 </a:t>
            </a:r>
            <a:r>
              <a:rPr lang="ru-RU" sz="19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г.– </a:t>
            </a:r>
            <a:r>
              <a:rPr lang="ru-RU" sz="19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4 919,5 тыс</a:t>
            </a:r>
            <a:r>
              <a:rPr lang="ru-RU" sz="19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. </a:t>
            </a:r>
            <a:r>
              <a:rPr lang="ru-RU" sz="19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руб.</a:t>
            </a:r>
          </a:p>
          <a:p>
            <a:pPr>
              <a:defRPr/>
            </a:pPr>
            <a:endParaRPr lang="ru-RU" sz="1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ru-RU" sz="1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ru-RU" sz="16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xmlns="" val="3140011098"/>
              </p:ext>
            </p:extLst>
          </p:nvPr>
        </p:nvGraphicFramePr>
        <p:xfrm>
          <a:off x="285720" y="1893407"/>
          <a:ext cx="5072098" cy="410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7C369E-734A-46A8-9970-0570199F33F2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pic>
        <p:nvPicPr>
          <p:cNvPr id="10" name="Picture 3" descr="Герб на флаге3">
            <a:extLst>
              <a:ext uri="{FF2B5EF4-FFF2-40B4-BE49-F238E27FC236}">
                <a16:creationId xmlns:a16="http://schemas.microsoft.com/office/drawing/2014/main" xmlns="" id="{ADCF4CDA-11D4-4298-873A-E87214DBBA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95736" cy="1279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04E2C3D3-3FE6-4D0C-A69A-A1AC68FA6F2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08743" y="83930"/>
            <a:ext cx="845940" cy="616041"/>
          </a:xfrm>
          <a:prstGeom prst="rect">
            <a:avLst/>
          </a:prstGeom>
        </p:spPr>
      </p:pic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1420210" y="1128117"/>
            <a:ext cx="6400800" cy="616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ru-RU" sz="2600" b="1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Бюджет</a:t>
            </a:r>
            <a:endParaRPr lang="en-US" sz="2600" b="1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endParaRPr lang="ru-RU" sz="3200" u="sng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0913699"/>
      </p:ext>
    </p:extLst>
  </p:cSld>
  <p:clrMapOvr>
    <a:masterClrMapping/>
  </p:clrMapOvr>
  <p:transition advClick="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Герб на флаге3">
            <a:extLst>
              <a:ext uri="{FF2B5EF4-FFF2-40B4-BE49-F238E27FC236}">
                <a16:creationId xmlns:a16="http://schemas.microsoft.com/office/drawing/2014/main" xmlns="" id="{012E6126-C58A-4F4B-8E02-C7117E816C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95736" cy="1279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866348" y="614173"/>
            <a:ext cx="7777602" cy="459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Налоговые и неналоговые доходы </a:t>
            </a:r>
            <a:r>
              <a:rPr lang="ru-RU" sz="20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бюджета</a:t>
            </a:r>
            <a:endParaRPr lang="ru-RU" sz="20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+mn-cs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68942393"/>
              </p:ext>
            </p:extLst>
          </p:nvPr>
        </p:nvGraphicFramePr>
        <p:xfrm>
          <a:off x="209568" y="6103442"/>
          <a:ext cx="8745115" cy="548640"/>
        </p:xfrm>
        <a:graphic>
          <a:graphicData uri="http://schemas.openxmlformats.org/drawingml/2006/table">
            <a:tbl>
              <a:tblPr/>
              <a:tblGrid>
                <a:gridCol w="60791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6593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Собственные доходы </a:t>
                      </a:r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бюджета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marL="0" marR="0" marT="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414 200,0 тыс</a:t>
                      </a:r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. руб.</a:t>
                      </a:r>
                    </a:p>
                  </a:txBody>
                  <a:tcPr marL="0" marR="0" marT="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Общий</a:t>
                      </a:r>
                      <a:r>
                        <a:rPr lang="ru-RU" sz="1800" b="1" i="0" u="none" strike="noStrike" baseline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объем доходов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marL="0" marR="0" marT="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1 168 323,3 </a:t>
                      </a:r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тыс</a:t>
                      </a:r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. руб.</a:t>
                      </a:r>
                    </a:p>
                  </a:txBody>
                  <a:tcPr marL="0" marR="0" marT="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848083" y="6495699"/>
            <a:ext cx="2133600" cy="457200"/>
          </a:xfrm>
        </p:spPr>
        <p:txBody>
          <a:bodyPr/>
          <a:lstStyle/>
          <a:p>
            <a:pPr>
              <a:defRPr/>
            </a:pPr>
            <a:fld id="{587C369E-734A-46A8-9970-0570199F33F2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5963A724-5559-4523-8C0A-CBFE2C8B9C7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08743" y="83930"/>
            <a:ext cx="845940" cy="616041"/>
          </a:xfrm>
          <a:prstGeom prst="rect">
            <a:avLst/>
          </a:prstGeom>
        </p:spPr>
      </p:pic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xmlns="" val="877539668"/>
              </p:ext>
            </p:extLst>
          </p:nvPr>
        </p:nvGraphicFramePr>
        <p:xfrm>
          <a:off x="657459" y="1279908"/>
          <a:ext cx="7893310" cy="46106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909309" y="37486"/>
            <a:ext cx="7641460" cy="614460"/>
          </a:xfrm>
        </p:spPr>
        <p:txBody>
          <a:bodyPr/>
          <a:lstStyle/>
          <a:p>
            <a:pPr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ru-RU" sz="2800" b="1" dirty="0"/>
              <a:t>Муниципальный район Кинельский</a:t>
            </a:r>
          </a:p>
        </p:txBody>
      </p:sp>
    </p:spTree>
    <p:extLst>
      <p:ext uri="{BB962C8B-B14F-4D97-AF65-F5344CB8AC3E}">
        <p14:creationId xmlns:p14="http://schemas.microsoft.com/office/powerpoint/2010/main" xmlns="" val="2942234858"/>
      </p:ext>
    </p:extLst>
  </p:cSld>
  <p:clrMapOvr>
    <a:masterClrMapping/>
  </p:clrMapOvr>
  <p:transition advClick="0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0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1042482" y="527120"/>
            <a:ext cx="7433774" cy="433269"/>
          </a:xfrm>
        </p:spPr>
        <p:txBody>
          <a:bodyPr anchor="b"/>
          <a:lstStyle/>
          <a:p>
            <a:pPr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ru-RU" sz="2800" b="1" dirty="0"/>
              <a:t>Муниципальный район Кинельский</a:t>
            </a:r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503750" y="1307948"/>
            <a:ext cx="8676456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Суммарная доля бюджетных вложений по основным направлениям:</a:t>
            </a:r>
            <a:endParaRPr lang="ru-RU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+mn-cs"/>
            </a:endParaRPr>
          </a:p>
        </p:txBody>
      </p:sp>
      <p:sp>
        <p:nvSpPr>
          <p:cNvPr id="147462" name="Rectangle 6"/>
          <p:cNvSpPr>
            <a:spLocks noChangeArrowheads="1"/>
          </p:cNvSpPr>
          <p:nvPr/>
        </p:nvSpPr>
        <p:spPr bwMode="auto">
          <a:xfrm>
            <a:off x="4841978" y="2197150"/>
            <a:ext cx="426845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Социальная сфера – </a:t>
            </a:r>
          </a:p>
          <a:p>
            <a:pPr>
              <a:defRPr/>
            </a:pPr>
            <a:r>
              <a:rPr lang="ru-RU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578 515,8</a:t>
            </a:r>
            <a:r>
              <a:rPr lang="ru-RU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 </a:t>
            </a:r>
            <a:r>
              <a:rPr lang="ru-RU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тыс. руб.;</a:t>
            </a:r>
          </a:p>
          <a:p>
            <a:pPr>
              <a:defRPr/>
            </a:pPr>
            <a:endParaRPr lang="ru-RU" sz="2400" u="sng" dirty="0"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  <a:cs typeface="+mn-cs"/>
            </a:endParaRPr>
          </a:p>
          <a:p>
            <a:pPr>
              <a:defRPr/>
            </a:pPr>
            <a:r>
              <a:rPr lang="ru-RU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+mn-cs"/>
              </a:rPr>
              <a:t>ЖКХ</a:t>
            </a:r>
            <a:r>
              <a:rPr lang="ru-RU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+mn-cs"/>
              </a:rPr>
              <a:t>  – </a:t>
            </a:r>
            <a:r>
              <a:rPr lang="ru-RU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+mn-cs"/>
              </a:rPr>
              <a:t>349 015,3 тыс</a:t>
            </a:r>
            <a:r>
              <a:rPr lang="ru-RU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+mn-cs"/>
              </a:rPr>
              <a:t>. руб.;</a:t>
            </a:r>
          </a:p>
          <a:p>
            <a:pPr>
              <a:defRPr/>
            </a:pPr>
            <a:endParaRPr lang="ru-RU" sz="2400" dirty="0"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  <a:cs typeface="+mn-cs"/>
            </a:endParaRPr>
          </a:p>
          <a:p>
            <a:pPr>
              <a:defRPr/>
            </a:pPr>
            <a:r>
              <a:rPr lang="ru-RU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+mn-cs"/>
              </a:rPr>
              <a:t>Поддержка сельского хозяйства </a:t>
            </a:r>
            <a:r>
              <a:rPr lang="ru-RU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+mn-cs"/>
              </a:rPr>
              <a:t>– </a:t>
            </a:r>
            <a:r>
              <a:rPr lang="ru-RU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+mn-cs"/>
              </a:rPr>
              <a:t>39 144,3 </a:t>
            </a:r>
            <a:r>
              <a:rPr lang="ru-RU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+mn-cs"/>
              </a:rPr>
              <a:t>тыс. руб.;</a:t>
            </a:r>
          </a:p>
          <a:p>
            <a:pPr>
              <a:defRPr/>
            </a:pPr>
            <a:endParaRPr lang="ru-RU" sz="2400" dirty="0"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  <a:cs typeface="+mn-cs"/>
            </a:endParaRPr>
          </a:p>
          <a:p>
            <a:pPr>
              <a:defRPr/>
            </a:pPr>
            <a:r>
              <a:rPr lang="ru-RU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Охрана окружающей среды </a:t>
            </a:r>
            <a:r>
              <a:rPr lang="ru-RU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– </a:t>
            </a:r>
          </a:p>
          <a:p>
            <a:pPr>
              <a:defRPr/>
            </a:pPr>
            <a:r>
              <a:rPr lang="ru-RU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34 </a:t>
            </a:r>
            <a:r>
              <a:rPr lang="ru-RU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736,4 </a:t>
            </a:r>
            <a:r>
              <a:rPr lang="ru-RU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тыс. руб.</a:t>
            </a:r>
          </a:p>
          <a:p>
            <a:pPr>
              <a:defRPr/>
            </a:pPr>
            <a:endParaRPr lang="ru-RU" sz="2400" dirty="0"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  <a:cs typeface="+mn-cs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xmlns="" val="3228310945"/>
              </p:ext>
            </p:extLst>
          </p:nvPr>
        </p:nvGraphicFramePr>
        <p:xfrm>
          <a:off x="286392" y="524501"/>
          <a:ext cx="6386795" cy="62547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638044" y="4178469"/>
            <a:ext cx="12858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2,8</a:t>
            </a: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%</a:t>
            </a:r>
            <a:endParaRPr lang="ru-RU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2843807" y="2142804"/>
            <a:ext cx="108012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3,1</a:t>
            </a: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%</a:t>
            </a:r>
            <a:endParaRPr lang="ru-RU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2987824" y="3614653"/>
            <a:ext cx="12961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28,0%</a:t>
            </a:r>
            <a:endParaRPr lang="ru-RU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7C369E-734A-46A8-9970-0570199F33F2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1097868" y="2890783"/>
            <a:ext cx="12858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46,4</a:t>
            </a: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%</a:t>
            </a:r>
            <a:endParaRPr lang="ru-RU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pic>
        <p:nvPicPr>
          <p:cNvPr id="15" name="Picture 3" descr="Герб на флаге3">
            <a:extLst>
              <a:ext uri="{FF2B5EF4-FFF2-40B4-BE49-F238E27FC236}">
                <a16:creationId xmlns:a16="http://schemas.microsoft.com/office/drawing/2014/main" xmlns="" id="{48FD727A-A2D6-432F-B783-52E6937AA7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95736" cy="1279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6648B984-F0A7-44EC-AEE1-EA035414343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08743" y="83930"/>
            <a:ext cx="845940" cy="616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63907389"/>
      </p:ext>
    </p:extLst>
  </p:cSld>
  <p:clrMapOvr>
    <a:masterClrMapping/>
  </p:clrMapOvr>
  <p:transition advClick="0">
    <p:fade/>
  </p:transition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22436</TotalTime>
  <Words>238</Words>
  <Application>Microsoft Office PowerPoint</Application>
  <PresentationFormat>Экран (4:3)</PresentationFormat>
  <Paragraphs>76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Globe</vt:lpstr>
      <vt:lpstr>Бюджет муниципального района Кинельский</vt:lpstr>
      <vt:lpstr>Муниципальный район Кинельский</vt:lpstr>
      <vt:lpstr>Муниципальный район Кинельский</vt:lpstr>
      <vt:lpstr>Муниципальный район Кинельский</vt:lpstr>
      <vt:lpstr>Муниципальный район Кинельский</vt:lpstr>
      <vt:lpstr>Муниципальный район Кинельский</vt:lpstr>
    </vt:vector>
  </TitlesOfParts>
  <Company>Between_River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ГУ «Информационно-консалтинговое агентство»</dc:title>
  <dc:creator>Nikky</dc:creator>
  <cp:lastModifiedBy>Мизюкалина Александр</cp:lastModifiedBy>
  <cp:revision>2142</cp:revision>
  <cp:lastPrinted>2025-02-03T06:10:40Z</cp:lastPrinted>
  <dcterms:created xsi:type="dcterms:W3CDTF">2008-09-15T12:48:49Z</dcterms:created>
  <dcterms:modified xsi:type="dcterms:W3CDTF">2026-04-28T12:34:00Z</dcterms:modified>
</cp:coreProperties>
</file>