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1" r:id="rId1"/>
  </p:sldMasterIdLst>
  <p:notesMasterIdLst>
    <p:notesMasterId r:id="rId8"/>
  </p:notesMasterIdLst>
  <p:sldIdLst>
    <p:sldId id="256" r:id="rId2"/>
    <p:sldId id="829" r:id="rId3"/>
    <p:sldId id="693" r:id="rId4"/>
    <p:sldId id="909" r:id="rId5"/>
    <p:sldId id="910" r:id="rId6"/>
    <p:sldId id="694" r:id="rId7"/>
  </p:sldIdLst>
  <p:sldSz cx="9144000" cy="6858000" type="screen4x3"/>
  <p:notesSz cx="680878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00"/>
    <a:srgbClr val="6600CC"/>
    <a:srgbClr val="FF0000"/>
    <a:srgbClr val="FF7C80"/>
    <a:srgbClr val="FFCC00"/>
    <a:srgbClr val="2CD4AC"/>
    <a:srgbClr val="FF3200"/>
    <a:srgbClr val="FF6600"/>
    <a:srgbClr val="3399FF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18" autoAdjust="0"/>
    <p:restoredTop sz="90104" autoAdjust="0"/>
  </p:normalViewPr>
  <p:slideViewPr>
    <p:cSldViewPr snapToObjects="1"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21344283962967597"/>
          <c:y val="6.1446319912964953E-2"/>
          <c:w val="0.75400652747640151"/>
          <c:h val="0.8345509089413352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1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665-4242-B83F-A53B4A655551}"/>
              </c:ext>
            </c:extLst>
          </c:dPt>
          <c:dPt>
            <c:idx val="1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665-4242-B83F-A53B4A655551}"/>
              </c:ext>
            </c:extLst>
          </c:dPt>
          <c:dPt>
            <c:idx val="2"/>
            <c:spPr>
              <a:solidFill>
                <a:srgbClr val="FFFFCC"/>
              </a:solidFill>
              <a:ln w="2540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665-4242-B83F-A53B4A655551}"/>
              </c:ext>
            </c:extLst>
          </c:dPt>
          <c:dLbls>
            <c:dLbl>
              <c:idx val="0"/>
              <c:layout>
                <c:manualLayout>
                  <c:x val="2.7542646060860775E-2"/>
                  <c:y val="-6.0554340059693339E-2"/>
                </c:manualLayout>
              </c:layout>
              <c:tx>
                <c:rich>
                  <a:bodyPr/>
                  <a:lstStyle/>
                  <a:p>
                    <a:r>
                      <a:rPr sz="1300" baseline="0" dirty="0"/>
                      <a:t>798 239,9</a:t>
                    </a:r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665-4242-B83F-A53B4A6555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4506431066592166E-2"/>
                  <c:y val="-3.1389371852073716E-2"/>
                </c:manualLayout>
              </c:layout>
              <c:tx>
                <c:rich>
                  <a:bodyPr/>
                  <a:lstStyle/>
                  <a:p>
                    <a:r>
                      <a:rPr sz="1300" baseline="0" dirty="0"/>
                      <a:t>562 207,9</a:t>
                    </a:r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665-4242-B83F-A53B4A6555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6187983749525358E-2"/>
                  <c:y val="-4.3708168224627329E-2"/>
                </c:manualLayout>
              </c:layout>
              <c:tx>
                <c:rich>
                  <a:bodyPr/>
                  <a:lstStyle/>
                  <a:p>
                    <a:r>
                      <a:rPr sz="1300" baseline="0" dirty="0"/>
                      <a:t>508 203,1</a:t>
                    </a:r>
                  </a:p>
                </c:rich>
              </c:tx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665-4242-B83F-A53B4A65555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5038751222866792E-2"/>
                  <c:y val="-4.9505577660900427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665-4242-B83F-A53B4A655551}"/>
                </c:ex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500" kern="1200" baseline="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erdana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798239.9</c:v>
                </c:pt>
                <c:pt idx="1">
                  <c:v>562207.9</c:v>
                </c:pt>
                <c:pt idx="2">
                  <c:v>508203.1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665-4242-B83F-A53B4A655551}"/>
            </c:ext>
          </c:extLst>
        </c:ser>
        <c:shape val="box"/>
        <c:axId val="146803328"/>
        <c:axId val="146817408"/>
        <c:axId val="0"/>
      </c:bar3DChart>
      <c:catAx>
        <c:axId val="146803328"/>
        <c:scaling>
          <c:orientation val="minMax"/>
        </c:scaling>
        <c:axPos val="b"/>
        <c:numFmt formatCode="General" sourceLinked="1"/>
        <c:tickLblPos val="nextTo"/>
        <c:crossAx val="146817408"/>
        <c:crosses val="autoZero"/>
        <c:auto val="1"/>
        <c:lblAlgn val="ctr"/>
        <c:lblOffset val="100"/>
      </c:catAx>
      <c:valAx>
        <c:axId val="146817408"/>
        <c:scaling>
          <c:orientation val="minMax"/>
          <c:min val="0"/>
        </c:scaling>
        <c:axPos val="l"/>
        <c:majorGridlines/>
        <c:numFmt formatCode="0.0" sourceLinked="1"/>
        <c:tickLblPos val="nextTo"/>
        <c:crossAx val="146803328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accent4">
          <a:lumMod val="10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1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B2D-488B-AE2E-22E4816BCD15}"/>
              </c:ext>
            </c:extLst>
          </c:dPt>
          <c:dPt>
            <c:idx val="1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2D-488B-AE2E-22E4816BCD15}"/>
              </c:ext>
            </c:extLst>
          </c:dPt>
          <c:dPt>
            <c:idx val="2"/>
            <c:spPr>
              <a:solidFill>
                <a:schemeClr val="tx1">
                  <a:lumMod val="95000"/>
                </a:schemeClr>
              </a:solidFill>
              <a:ln w="2540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B2D-488B-AE2E-22E4816BCD15}"/>
              </c:ext>
            </c:extLst>
          </c:dPt>
          <c:dLbls>
            <c:dLbl>
              <c:idx val="0"/>
              <c:layout>
                <c:manualLayout>
                  <c:x val="2.003115870395249E-2"/>
                  <c:y val="-2.3584583885154827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7010325904586236E-2"/>
                  <c:y val="-2.6064735364426349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668509559555038E-2"/>
                  <c:y val="-3.8574395286445337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038751222866751E-2"/>
                  <c:y val="-3.7129183245675344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B2D-488B-AE2E-22E4816BCD15}"/>
                </c:ex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300" kern="1200" baseline="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erdana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836463.2</c:v>
                </c:pt>
                <c:pt idx="1">
                  <c:v>567864.5</c:v>
                </c:pt>
                <c:pt idx="2">
                  <c:v>511359.8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B2D-488B-AE2E-22E4816BCD15}"/>
            </c:ext>
          </c:extLst>
        </c:ser>
        <c:shape val="box"/>
        <c:axId val="167466496"/>
        <c:axId val="167468032"/>
        <c:axId val="0"/>
      </c:bar3DChart>
      <c:catAx>
        <c:axId val="167466496"/>
        <c:scaling>
          <c:orientation val="minMax"/>
        </c:scaling>
        <c:axPos val="b"/>
        <c:numFmt formatCode="General" sourceLinked="1"/>
        <c:tickLblPos val="nextTo"/>
        <c:crossAx val="167468032"/>
        <c:crosses val="autoZero"/>
        <c:auto val="1"/>
        <c:lblAlgn val="ctr"/>
        <c:lblOffset val="100"/>
      </c:catAx>
      <c:valAx>
        <c:axId val="167468032"/>
        <c:scaling>
          <c:orientation val="minMax"/>
          <c:min val="0"/>
        </c:scaling>
        <c:axPos val="l"/>
        <c:majorGridlines/>
        <c:numFmt formatCode="General" sourceLinked="1"/>
        <c:tickLblPos val="nextTo"/>
        <c:crossAx val="167466496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accent4">
          <a:lumMod val="10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</c:spPr>
          <c:dPt>
            <c:idx val="0"/>
            <c:spPr>
              <a:solidFill>
                <a:schemeClr val="accent1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BB2D-488B-AE2E-22E4816BCD15}"/>
              </c:ext>
            </c:extLst>
          </c:dPt>
          <c:dPt>
            <c:idx val="1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B2D-488B-AE2E-22E4816BCD15}"/>
              </c:ext>
            </c:extLst>
          </c:dPt>
          <c:dPt>
            <c:idx val="2"/>
            <c:spPr>
              <a:solidFill>
                <a:schemeClr val="tx1">
                  <a:lumMod val="95000"/>
                </a:schemeClr>
              </a:solidFill>
              <a:ln w="2540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B2D-488B-AE2E-22E4816BCD15}"/>
              </c:ext>
            </c:extLst>
          </c:dPt>
          <c:dLbls>
            <c:dLbl>
              <c:idx val="0"/>
              <c:layout>
                <c:manualLayout>
                  <c:x val="2.003115870395249E-2"/>
                  <c:y val="-2.3584583885154827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197137752464562E-2"/>
                  <c:y val="-4.4629083357452692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668509559555038E-2"/>
                  <c:y val="-3.8574395286445344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B2D-488B-AE2E-22E4816BCD1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5038751222866751E-2"/>
                  <c:y val="-3.7129183245675344E-2"/>
                </c:manualLayout>
              </c:layout>
              <c:showVal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B2D-488B-AE2E-22E4816BCD15}"/>
                </c:ex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ru-RU" sz="1600" kern="12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Verdana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2026</c:v>
                </c:pt>
                <c:pt idx="1">
                  <c:v>2027</c:v>
                </c:pt>
                <c:pt idx="2">
                  <c:v>2028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38223.300000000003</c:v>
                </c:pt>
                <c:pt idx="1">
                  <c:v>5656.6</c:v>
                </c:pt>
                <c:pt idx="2">
                  <c:v>3156.7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B2D-488B-AE2E-22E4816BCD15}"/>
            </c:ext>
          </c:extLst>
        </c:ser>
        <c:shape val="box"/>
        <c:axId val="167518592"/>
        <c:axId val="167520128"/>
        <c:axId val="0"/>
      </c:bar3DChart>
      <c:catAx>
        <c:axId val="167518592"/>
        <c:scaling>
          <c:orientation val="minMax"/>
        </c:scaling>
        <c:axPos val="b"/>
        <c:numFmt formatCode="General" sourceLinked="1"/>
        <c:tickLblPos val="nextTo"/>
        <c:crossAx val="167520128"/>
        <c:crosses val="autoZero"/>
        <c:auto val="1"/>
        <c:lblAlgn val="ctr"/>
        <c:lblOffset val="100"/>
      </c:catAx>
      <c:valAx>
        <c:axId val="167520128"/>
        <c:scaling>
          <c:orientation val="minMax"/>
          <c:min val="0"/>
        </c:scaling>
        <c:axPos val="l"/>
        <c:majorGridlines/>
        <c:numFmt formatCode="General" sourceLinked="1"/>
        <c:tickLblPos val="nextTo"/>
        <c:crossAx val="167518592"/>
        <c:crosses val="autoZero"/>
        <c:crossBetween val="between"/>
      </c:valAx>
    </c:plotArea>
    <c:plotVisOnly val="1"/>
    <c:dispBlanksAs val="gap"/>
  </c:chart>
  <c:spPr>
    <a:effectLst>
      <a:outerShdw blurRad="50800" dist="50800" dir="5400000" algn="ctr" rotWithShape="0">
        <a:schemeClr val="accent4">
          <a:lumMod val="10000"/>
        </a:schemeClr>
      </a:outerShdw>
    </a:effectLst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3693790117942919"/>
          <c:y val="0.37671704863601319"/>
          <c:w val="0.2931720928710933"/>
          <c:h val="0.5172308363079324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</c:v>
                </c:pt>
              </c:strCache>
            </c:strRef>
          </c:tx>
          <c:explosion val="18"/>
          <c:dPt>
            <c:idx val="0"/>
            <c:explosion val="17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155-48A2-A4D9-4A2DD4C8853C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55-48A2-A4D9-4A2DD4C8853C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155-48A2-A4D9-4A2DD4C8853C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55-48A2-A4D9-4A2DD4C8853C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4155-48A2-A4D9-4A2DD4C8853C}"/>
              </c:ext>
            </c:extLst>
          </c:dPt>
          <c:dPt>
            <c:idx val="5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155-48A2-A4D9-4A2DD4C8853C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4155-48A2-A4D9-4A2DD4C8853C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155-48A2-A4D9-4A2DD4C8853C}"/>
              </c:ext>
            </c:extLst>
          </c:dPt>
          <c:dPt>
            <c:idx val="8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4155-48A2-A4D9-4A2DD4C8853C}"/>
              </c:ext>
            </c:extLst>
          </c:dPt>
          <c:dPt>
            <c:idx val="9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155-48A2-A4D9-4A2DD4C8853C}"/>
              </c:ext>
            </c:extLst>
          </c:dPt>
          <c:dPt>
            <c:idx val="1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4155-48A2-A4D9-4A2DD4C8853C}"/>
              </c:ext>
            </c:extLst>
          </c:dPt>
          <c:dPt>
            <c:idx val="11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155-48A2-A4D9-4A2DD4C8853C}"/>
              </c:ext>
            </c:extLst>
          </c:dPt>
          <c:dP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08C9-4744-BA26-CBCBC3871370}"/>
              </c:ext>
            </c:extLst>
          </c:dPt>
          <c:dP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 w="31750">
                <a:solidFill>
                  <a:schemeClr val="accent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08C9-4744-BA26-CBCBC3871370}"/>
              </c:ext>
            </c:extLst>
          </c:dPt>
          <c:dP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08C9-4744-BA26-CBCBC3871370}"/>
              </c:ext>
            </c:extLst>
          </c:dPt>
          <c:dLbls>
            <c:dLbl>
              <c:idx val="0"/>
              <c:layout>
                <c:manualLayout>
                  <c:x val="-0.11417758445014528"/>
                  <c:y val="-0.1032128401289909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5643601986999125E-2"/>
                  <c:y val="0.12249963833991623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0866176546974592"/>
                  <c:y val="0.10868584979709081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840905779704585E-2"/>
                  <c:y val="0.424867855803576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9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2FB7CFD-219D-4503-9BC6-5BE3BEDAA0D2}" type="VALUE">
                      <a:rPr lang="en-US" sz="1090" baseline="0"/>
                      <a:pPr>
                        <a:defRPr sz="109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[ЗНАЧЕНИЕ]</a:t>
                    </a:fld>
                    <a:endParaRPr lang="en-US" sz="1090" baseline="0" dirty="0"/>
                  </a:p>
                  <a:p>
                    <a:pPr>
                      <a:defRPr sz="109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D9F688F-AA7C-41E2-97BB-15AF1FE0BC0A}" type="PERCENTAGE">
                      <a:rPr lang="en-US" sz="1090" baseline="0"/>
                      <a:pPr>
                        <a:defRPr sz="109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 dirty="0"/>
                  </a:p>
                </c:rich>
              </c:tx>
              <c:numFmt formatCode="0.0%" sourceLinked="0"/>
              <c:spPr>
                <a:pattFill prst="pct75">
                  <a:fgClr>
                    <a:srgbClr val="003B76">
                      <a:lumMod val="75000"/>
                      <a:lumOff val="25000"/>
                    </a:srgbClr>
                  </a:fgClr>
                  <a:bgClr>
                    <a:srgbClr val="003B76">
                      <a:lumMod val="65000"/>
                      <a:lumOff val="35000"/>
                    </a:srgb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155-48A2-A4D9-4A2DD4C8853C}"/>
                </c:ext>
                <c:ext xmlns:c15="http://schemas.microsoft.com/office/drawing/2012/chart" uri="{CE6537A1-D6FC-4f65-9D91-7224C49458BB}">
                  <c15:layout>
                    <c:manualLayout>
                      <c:w val="9.3303099547808993E-2"/>
                      <c:h val="8.339347996229205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7.1504949539694995E-2"/>
                  <c:y val="3.2830495804699468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8012223630598116E-2"/>
                  <c:y val="-5.5186695266405093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6.6631725299450398E-2"/>
                  <c:y val="-0.14314396741347379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2.0110828030319345E-2"/>
                  <c:y val="-0.1038301700637411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7.4594565620357919E-2"/>
                  <c:y val="-0.20949621981014238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0361369498499191E-2"/>
                  <c:y val="-0.18476342950294111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3.8322882292297883E-2"/>
                  <c:y val="-0.17333597081840504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11287275055811168"/>
                  <c:y val="-0.1117060498595711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155-48A2-A4D9-4A2DD4C8853C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6.0746005499975816E-2"/>
                  <c:y val="-1.2358522051920626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08C9-4744-BA26-CBCBC3871370}"/>
                </c:ex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3.9806514006517545E-2"/>
                  <c:y val="6.6036509556775633E-2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08C9-4744-BA26-CBCBC3871370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4.4647501546045888E-2"/>
                  <c:y val="0.1638774765350077"/>
                </c:manualLayout>
              </c:layout>
              <c:dLblPos val="bestFit"/>
              <c:showVal val="1"/>
              <c:showPercent val="1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08C9-4744-BA26-CBCBC3871370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pattFill prst="pct75">
                <a:fgClr>
                  <a:srgbClr val="003B76">
                    <a:lumMod val="75000"/>
                    <a:lumOff val="25000"/>
                  </a:srgbClr>
                </a:fgClr>
                <a:bgClr>
                  <a:srgbClr val="003B76">
                    <a:lumMod val="65000"/>
                    <a:lumOff val="35000"/>
                  </a:srgb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9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Val val="1"/>
            <c:showPercent val="1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 на доходы физических лиц (НДФЛ)</c:v>
                </c:pt>
                <c:pt idx="1">
                  <c:v>УСН</c:v>
                </c:pt>
                <c:pt idx="2">
                  <c:v>Единый сельскохозяйственный налог</c:v>
                </c:pt>
                <c:pt idx="3">
                  <c:v>Налог, взимаемый с применением ПСН</c:v>
                </c:pt>
                <c:pt idx="4">
                  <c:v>Государственная пошлина</c:v>
                </c:pt>
                <c:pt idx="5">
                  <c:v>Доходы от использования имущества, находящегося в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  <c:pt idx="7">
                  <c:v>Штрафы, санкции, возмещение ущерба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334617</c:v>
                </c:pt>
                <c:pt idx="1">
                  <c:v>51353.599999999999</c:v>
                </c:pt>
                <c:pt idx="2" formatCode="#,##0.00">
                  <c:v>8116.4</c:v>
                </c:pt>
                <c:pt idx="3" formatCode="#,##0.00">
                  <c:v>2657.2</c:v>
                </c:pt>
                <c:pt idx="4" formatCode="#,##0.00">
                  <c:v>3884.3</c:v>
                </c:pt>
                <c:pt idx="5" formatCode="#,##0.00">
                  <c:v>40169.9</c:v>
                </c:pt>
                <c:pt idx="6" formatCode="#,##0.00">
                  <c:v>13882.5</c:v>
                </c:pt>
                <c:pt idx="7" formatCode="#,##0.00">
                  <c:v>15015.3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4155-48A2-A4D9-4A2DD4C8853C}"/>
            </c:ext>
          </c:extLst>
        </c:ser>
        <c:dLbls>
          <c:showPercent val="1"/>
        </c:dLbls>
        <c:firstSliceAng val="31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9952060450142172"/>
          <c:y val="0"/>
          <c:w val="0.48079837282944393"/>
          <c:h val="1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spc="20" baseline="0">
              <a:ln w="0" cap="rnd" cmpd="thinThick">
                <a:solidFill>
                  <a:schemeClr val="tx1"/>
                </a:solidFill>
                <a:beve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25"/>
      <c:perspective val="0"/>
    </c:view3D>
    <c:plotArea>
      <c:layout>
        <c:manualLayout>
          <c:layoutTarget val="inner"/>
          <c:xMode val="edge"/>
          <c:yMode val="edge"/>
          <c:x val="6.4695986014894815E-3"/>
          <c:y val="4.7397373239685486E-2"/>
          <c:w val="0.68985977427520062"/>
          <c:h val="0.93972607940797803"/>
        </c:manualLayout>
      </c:layout>
      <c:pie3DChart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/>
            </a:solidFill>
            <a:ln w="38100">
              <a:solidFill>
                <a:srgbClr val="FFFFFF"/>
              </a:solidFill>
            </a:ln>
          </c:spPr>
          <c:explosion val="1"/>
          <c:dPt>
            <c:idx val="0"/>
            <c:spPr>
              <a:solidFill>
                <a:srgbClr val="FF00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BC7-418B-95FF-5A5F375E400B}"/>
              </c:ext>
            </c:extLst>
          </c:dPt>
          <c:dPt>
            <c:idx val="1"/>
            <c:spPr>
              <a:solidFill>
                <a:schemeClr val="accent3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C7-418B-95FF-5A5F375E400B}"/>
              </c:ext>
            </c:extLst>
          </c:dPt>
          <c:dPt>
            <c:idx val="2"/>
            <c:spPr>
              <a:solidFill>
                <a:srgbClr val="00B05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BC7-418B-95FF-5A5F375E400B}"/>
              </c:ext>
            </c:extLst>
          </c:dPt>
          <c:dPt>
            <c:idx val="3"/>
            <c:spPr>
              <a:solidFill>
                <a:srgbClr val="FFFF00"/>
              </a:solidFill>
              <a:ln w="25400">
                <a:solidFill>
                  <a:srgbClr val="FFFFFF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BC7-418B-95FF-5A5F375E400B}"/>
              </c:ext>
            </c:extLst>
          </c:dPt>
          <c:cat>
            <c:strRef>
              <c:f>Лист1!$A$2:$A$5</c:f>
              <c:strCache>
                <c:ptCount val="4"/>
                <c:pt idx="0">
                  <c:v>ЖКХ</c:v>
                </c:pt>
                <c:pt idx="1">
                  <c:v>ОХРАНА ОКРУЖАЮЩЕЙ СРЕДЫ</c:v>
                </c:pt>
                <c:pt idx="2">
                  <c:v>СОЦИАЛЬНАЯ СФЕРА</c:v>
                </c:pt>
                <c:pt idx="3">
                  <c:v>ПОДДЕРЖКА С/Х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24.5</c:v>
                </c:pt>
                <c:pt idx="1">
                  <c:v>4.0999999999999996</c:v>
                </c:pt>
                <c:pt idx="2">
                  <c:v>43.3</c:v>
                </c:pt>
                <c:pt idx="3">
                  <c:v>9.0000000000000011E-2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BC7-418B-95FF-5A5F375E400B}"/>
            </c:ext>
          </c:extLst>
        </c:ser>
      </c:pie3DChart>
    </c:plotArea>
    <c:legend>
      <c:legendPos val="b"/>
      <c:layout>
        <c:manualLayout>
          <c:xMode val="edge"/>
          <c:yMode val="edge"/>
          <c:x val="0"/>
          <c:y val="0.72188073211882742"/>
          <c:w val="0.68290073503220317"/>
          <c:h val="0.27811926788117308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2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04316C5-2D54-49B5-AEBF-203B44E9A6E0}" type="datetimeFigureOut">
              <a:rPr lang="ru-RU"/>
              <a:pPr>
                <a:defRPr/>
              </a:pPr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2694"/>
            <a:ext cx="5447030" cy="4474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3663"/>
            <a:ext cx="295047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4DE9285-BE99-4408-91A8-4F167D9970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8167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9285-BE99-4408-91A8-4F167D99701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9182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73638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F913A-F413-404F-AA27-3A1ADCE4931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1557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73638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F913A-F413-404F-AA27-3A1ADCE4931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148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73638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BF913A-F413-404F-AA27-3A1ADCE4931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9148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3638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9285-BE99-4408-91A8-4F167D99701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7955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73638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9285-BE99-4408-91A8-4F167D99701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8222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sp>
        <p:nvSpPr>
          <p:cNvPr id="4816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16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C369E-734A-46A8-9970-0570199F3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1AA85-152D-4D04-9C1E-7EC1D8C8D2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74422-2E07-4DD2-BF43-B598FC62C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A1128-662D-4E56-8975-72BAD58A2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F9A90-18B8-4021-88A6-49701CDCB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BA010-65BF-4E12-A73D-E04F7C1C9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64B6B-FFE2-4544-8CF6-DEFAD5FA85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511A2-3310-4871-80D7-5F1ED8AF7C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B7A1C-E899-460A-AEA2-811881CB1F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C002C-96C9-44B7-834B-0F50222BFD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n-GB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53439-F693-4F54-A53D-600C1BA33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717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711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1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2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4712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2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3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grpSp>
          <p:nvGrpSpPr>
            <p:cNvPr id="719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713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3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3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3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  <p:sp>
            <p:nvSpPr>
              <p:cNvPr id="4714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cs typeface="+mn-cs"/>
                </a:endParaRPr>
              </a:p>
            </p:txBody>
          </p:sp>
        </p:grpSp>
        <p:sp>
          <p:nvSpPr>
            <p:cNvPr id="4714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  <p:sp>
          <p:nvSpPr>
            <p:cNvPr id="4714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>
                <a:cs typeface="+mn-cs"/>
              </a:endParaRPr>
            </a:p>
          </p:txBody>
        </p:sp>
      </p:grpSp>
      <p:sp>
        <p:nvSpPr>
          <p:cNvPr id="4714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4714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4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4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EA668B2-2541-4BDF-BFA6-47034413E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71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 advClick="0">
    <p:fad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10" descr="карта без фона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1720" y="0"/>
            <a:ext cx="7364413" cy="756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4512" y="3571900"/>
            <a:ext cx="8424862" cy="117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01600"/>
          </a:effectLst>
        </p:spPr>
        <p:txBody>
          <a:bodyPr anchor="b" anchorCtr="1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+mn-cs"/>
              </a:rPr>
              <a:t>Проект бюджета на 2026 год и на плановый период 2027 и 2028 годов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2512" y="1628800"/>
            <a:ext cx="8458366" cy="1943100"/>
          </a:xfrm>
          <a:gradFill flip="none" rotWithShape="1">
            <a:gsLst>
              <a:gs pos="67000">
                <a:schemeClr val="bg1">
                  <a:lumMod val="75000"/>
                  <a:alpha val="96000"/>
                </a:schemeClr>
              </a:gs>
              <a:gs pos="81000">
                <a:schemeClr val="bg1">
                  <a:lumMod val="84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glow>
              <a:schemeClr val="accent1"/>
            </a:glow>
            <a:softEdge rad="254000"/>
          </a:effectLst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7200" b="1" dirty="0">
                <a:solidFill>
                  <a:schemeClr val="tx1"/>
                </a:solidFill>
                <a:latin typeface="Garamond" pitchFamily="18" charset="0"/>
              </a:rPr>
              <a:t>Муниципальный </a:t>
            </a:r>
            <a:br>
              <a:rPr lang="ru-RU" sz="7200" b="1" dirty="0">
                <a:solidFill>
                  <a:schemeClr val="tx1"/>
                </a:solidFill>
                <a:latin typeface="Garamond" pitchFamily="18" charset="0"/>
              </a:rPr>
            </a:br>
            <a:r>
              <a:rPr lang="ru-RU" sz="7200" b="1" dirty="0">
                <a:solidFill>
                  <a:schemeClr val="tx1"/>
                </a:solidFill>
                <a:latin typeface="Garamond" pitchFamily="18" charset="0"/>
              </a:rPr>
              <a:t>район Кинельский</a:t>
            </a:r>
          </a:p>
        </p:txBody>
      </p:sp>
      <p:pic>
        <p:nvPicPr>
          <p:cNvPr id="9218" name="Picture 13" descr="Герб на флаге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3416723" cy="1991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A7A3783E-DDE1-4495-84E6-0271E44419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766" y="286046"/>
            <a:ext cx="1043608" cy="759989"/>
          </a:xfrm>
          <a:prstGeom prst="rect">
            <a:avLst/>
          </a:prstGeom>
        </p:spPr>
      </p:pic>
    </p:spTree>
  </p:cSld>
  <p:clrMapOvr>
    <a:masterClrMapping/>
  </p:clrMapOvr>
  <p:transition advClick="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Герб на флаге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01079" y="266786"/>
            <a:ext cx="6696744" cy="823322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449051" y="1140184"/>
            <a:ext cx="6400800" cy="61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</a:t>
            </a:r>
            <a:endParaRPr lang="en-US" sz="26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32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317229" y="1851580"/>
            <a:ext cx="15872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Доходы</a:t>
            </a:r>
          </a:p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бюджета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367976" y="3530257"/>
            <a:ext cx="3742848" cy="134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798 239,9 тыс.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2027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562 207,9 тыс.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2028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508 203,1 тыс.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="" xmlns:p14="http://schemas.microsoft.com/office/powerpoint/2010/main" val="1525841419"/>
              </p:ext>
            </p:extLst>
          </p:nvPr>
        </p:nvGraphicFramePr>
        <p:xfrm>
          <a:off x="295878" y="1904141"/>
          <a:ext cx="5072098" cy="4327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6073308-1942-4B8D-A123-4F5EC11A6E5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491540"/>
      </p:ext>
    </p:extLst>
  </p:cSld>
  <p:clrMapOvr>
    <a:masterClrMapping/>
  </p:clrMapOvr>
  <p:transition advClick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99880" y="497119"/>
            <a:ext cx="7641460" cy="614460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416075" y="1844826"/>
            <a:ext cx="15872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Расходы</a:t>
            </a:r>
          </a:p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бюджета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357818" y="3607641"/>
            <a:ext cx="3786182" cy="183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.– 836 463,2 тыс.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2027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.– 567 864,5 тыс.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2028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185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.– 511 359,8 тыс. </a:t>
            </a:r>
            <a:r>
              <a:rPr lang="ru-RU" sz="185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="" xmlns:p14="http://schemas.microsoft.com/office/powerpoint/2010/main" val="3140011098"/>
              </p:ext>
            </p:extLst>
          </p:nvPr>
        </p:nvGraphicFramePr>
        <p:xfrm>
          <a:off x="285720" y="1893407"/>
          <a:ext cx="5072098" cy="410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pic>
        <p:nvPicPr>
          <p:cNvPr id="10" name="Picture 3" descr="Герб на флаге3">
            <a:extLst>
              <a:ext uri="{FF2B5EF4-FFF2-40B4-BE49-F238E27FC236}">
                <a16:creationId xmlns="" xmlns:a16="http://schemas.microsoft.com/office/drawing/2014/main" id="{ADCF4CDA-11D4-4298-873A-E87214DBB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04E2C3D3-3FE6-4D0C-A69A-A1AC68FA6F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420210" y="1128117"/>
            <a:ext cx="6400800" cy="61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</a:t>
            </a:r>
            <a:endParaRPr lang="en-US" sz="26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32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0913699"/>
      </p:ext>
    </p:extLst>
  </p:cSld>
  <p:clrMapOvr>
    <a:masterClrMapping/>
  </p:clrMapOvr>
  <p:transition advClick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99880" y="497119"/>
            <a:ext cx="7641460" cy="614460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7403251" y="1844826"/>
            <a:ext cx="16001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Дефицит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defRPr/>
            </a:pP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бюджета</a:t>
            </a: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5466822" y="3596099"/>
            <a:ext cx="3677178" cy="18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2026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38 223,3 тыс.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2027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5 656,6 тыс.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spcBef>
                <a:spcPts val="600"/>
              </a:spcBef>
              <a:defRPr/>
            </a:pP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2028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г.– </a:t>
            </a:r>
            <a:r>
              <a:rPr lang="ru-RU" sz="19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3 156,7 тыс. </a:t>
            </a:r>
            <a:r>
              <a:rPr lang="ru-RU" sz="19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руб.</a:t>
            </a: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ru-RU" sz="1600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="" xmlns:p14="http://schemas.microsoft.com/office/powerpoint/2010/main" val="3140011098"/>
              </p:ext>
            </p:extLst>
          </p:nvPr>
        </p:nvGraphicFramePr>
        <p:xfrm>
          <a:off x="285720" y="1893407"/>
          <a:ext cx="5072098" cy="410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10" name="Picture 3" descr="Герб на флаге3">
            <a:extLst>
              <a:ext uri="{FF2B5EF4-FFF2-40B4-BE49-F238E27FC236}">
                <a16:creationId xmlns="" xmlns:a16="http://schemas.microsoft.com/office/drawing/2014/main" id="{ADCF4CDA-11D4-4298-873A-E87214DBB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04E2C3D3-3FE6-4D0C-A69A-A1AC68FA6F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420210" y="1128117"/>
            <a:ext cx="6400800" cy="616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600" b="1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Бюджет</a:t>
            </a:r>
            <a:endParaRPr lang="en-US" sz="2600" b="1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  <a:p>
            <a:pPr algn="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ru-RU" sz="3200" u="sng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0913699"/>
      </p:ext>
    </p:extLst>
  </p:cSld>
  <p:clrMapOvr>
    <a:masterClrMapping/>
  </p:clrMapOvr>
  <p:transition advClick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Герб на флаге3">
            <a:extLst>
              <a:ext uri="{FF2B5EF4-FFF2-40B4-BE49-F238E27FC236}">
                <a16:creationId xmlns="" xmlns:a16="http://schemas.microsoft.com/office/drawing/2014/main" id="{012E6126-C58A-4F4B-8E02-C7117E816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866348" y="614173"/>
            <a:ext cx="7777602" cy="459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Налоговые и неналоговые доходы </a:t>
            </a:r>
            <a:r>
              <a:rPr lang="ru-RU" sz="20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бюджета</a:t>
            </a:r>
            <a:endParaRPr lang="ru-RU" sz="20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68942393"/>
              </p:ext>
            </p:extLst>
          </p:nvPr>
        </p:nvGraphicFramePr>
        <p:xfrm>
          <a:off x="209568" y="6103442"/>
          <a:ext cx="8745115" cy="548640"/>
        </p:xfrm>
        <a:graphic>
          <a:graphicData uri="http://schemas.openxmlformats.org/drawingml/2006/table">
            <a:tbl>
              <a:tblPr/>
              <a:tblGrid>
                <a:gridCol w="60791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659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Собственные доходы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бюджета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469 696,2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тыс. руб.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Общий</a:t>
                      </a:r>
                      <a:r>
                        <a:rPr lang="ru-RU" sz="1800" b="1" i="0" u="none" strike="noStrike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объем доходов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798 239,9 </a:t>
                      </a:r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тыс. руб.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848083" y="6495699"/>
            <a:ext cx="2133600" cy="457200"/>
          </a:xfrm>
        </p:spPr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5963A724-5559-4523-8C0A-CBFE2C8B9C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="" xmlns:p14="http://schemas.microsoft.com/office/powerpoint/2010/main" val="877539668"/>
              </p:ext>
            </p:extLst>
          </p:nvPr>
        </p:nvGraphicFramePr>
        <p:xfrm>
          <a:off x="657459" y="1279908"/>
          <a:ext cx="7893310" cy="4610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09309" y="37486"/>
            <a:ext cx="7641460" cy="614460"/>
          </a:xfrm>
        </p:spPr>
        <p:txBody>
          <a:bodyPr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</p:spTree>
    <p:extLst>
      <p:ext uri="{BB962C8B-B14F-4D97-AF65-F5344CB8AC3E}">
        <p14:creationId xmlns="" xmlns:p14="http://schemas.microsoft.com/office/powerpoint/2010/main" val="2942234858"/>
      </p:ext>
    </p:extLst>
  </p:cSld>
  <p:clrMapOvr>
    <a:masterClrMapping/>
  </p:clrMapOvr>
  <p:transition advClick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042482" y="527120"/>
            <a:ext cx="7433774" cy="433269"/>
          </a:xfrm>
        </p:spPr>
        <p:txBody>
          <a:bodyPr anchor="b"/>
          <a:lstStyle/>
          <a:p>
            <a:pPr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800" b="1" dirty="0"/>
              <a:t>Муниципальный район Кинельский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503750" y="1307948"/>
            <a:ext cx="867645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Суммарная доля бюджетных вложений по основным направлениям:</a:t>
            </a:r>
            <a:endParaRPr lang="ru-RU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+mn-cs"/>
            </a:endParaRPr>
          </a:p>
        </p:txBody>
      </p:sp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4841978" y="2197150"/>
            <a:ext cx="426845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Социальная сфера – </a:t>
            </a:r>
          </a:p>
          <a:p>
            <a:pPr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362 122,2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тыс. руб.;</a:t>
            </a:r>
          </a:p>
          <a:p>
            <a:pPr>
              <a:defRPr/>
            </a:pPr>
            <a:endParaRPr lang="ru-RU" sz="2400" u="sng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ЖКХ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  – 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204 851,1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тыс. руб.;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Поддержка сельского хозяйства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– </a:t>
            </a: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737,0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+mn-cs"/>
              </a:rPr>
              <a:t>тыс. руб.;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  <a:p>
            <a:pPr>
              <a:defRPr/>
            </a:pP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Охрана окружающей среды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– </a:t>
            </a:r>
          </a:p>
          <a:p>
            <a:pPr>
              <a:defRPr/>
            </a:pPr>
            <a:r>
              <a:rPr lang="ru-RU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34 049,4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тыс. руб.</a:t>
            </a:r>
          </a:p>
          <a:p>
            <a:pPr>
              <a:defRPr/>
            </a:pPr>
            <a:endParaRPr lang="ru-RU" sz="2400" dirty="0"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+mn-cs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="" xmlns:p14="http://schemas.microsoft.com/office/powerpoint/2010/main" val="3228310945"/>
              </p:ext>
            </p:extLst>
          </p:nvPr>
        </p:nvGraphicFramePr>
        <p:xfrm>
          <a:off x="286392" y="524501"/>
          <a:ext cx="6386795" cy="6254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195736" y="4178469"/>
            <a:ext cx="1285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4,1%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843807" y="2142804"/>
            <a:ext cx="10801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0,09%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2987824" y="3614653"/>
            <a:ext cx="1296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24,5%</a:t>
            </a:r>
            <a:endParaRPr lang="ru-RU" dirty="0"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7C369E-734A-46A8-9970-0570199F33F2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097868" y="2890783"/>
            <a:ext cx="1285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43,3</a:t>
            </a: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%</a:t>
            </a:r>
          </a:p>
        </p:txBody>
      </p:sp>
      <p:pic>
        <p:nvPicPr>
          <p:cNvPr id="15" name="Picture 3" descr="Герб на флаге3">
            <a:extLst>
              <a:ext uri="{FF2B5EF4-FFF2-40B4-BE49-F238E27FC236}">
                <a16:creationId xmlns="" xmlns:a16="http://schemas.microsoft.com/office/drawing/2014/main" id="{48FD727A-A2D6-432F-B783-52E6937AA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736" cy="1279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6648B984-F0A7-44EC-AEE1-EA03541434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743" y="83930"/>
            <a:ext cx="845940" cy="61604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3907389"/>
      </p:ext>
    </p:extLst>
  </p:cSld>
  <p:clrMapOvr>
    <a:masterClrMapping/>
  </p:clrMapOvr>
  <p:transition advClick="0">
    <p:fade/>
  </p:transition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21950</TotalTime>
  <Words>240</Words>
  <Application>Microsoft Office PowerPoint</Application>
  <PresentationFormat>Экран (4:3)</PresentationFormat>
  <Paragraphs>76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Globe</vt:lpstr>
      <vt:lpstr>Муниципальный  район Кинельский</vt:lpstr>
      <vt:lpstr>Муниципальный район Кинельский</vt:lpstr>
      <vt:lpstr>Муниципальный район Кинельский</vt:lpstr>
      <vt:lpstr>Муниципальный район Кинельский</vt:lpstr>
      <vt:lpstr>Муниципальный район Кинельский</vt:lpstr>
      <vt:lpstr>Муниципальный район Кинельский</vt:lpstr>
    </vt:vector>
  </TitlesOfParts>
  <Company>Between_River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 «Информационно-консалтинговое агентство»</dc:title>
  <dc:creator>Nikky</dc:creator>
  <cp:lastModifiedBy>Мизюкалина Александр</cp:lastModifiedBy>
  <cp:revision>2092</cp:revision>
  <cp:lastPrinted>2025-02-03T06:10:40Z</cp:lastPrinted>
  <dcterms:created xsi:type="dcterms:W3CDTF">2008-09-15T12:48:49Z</dcterms:created>
  <dcterms:modified xsi:type="dcterms:W3CDTF">2026-04-27T10:35:37Z</dcterms:modified>
</cp:coreProperties>
</file>