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71F06-F7FC-124B-A251-75475A24C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8CCF22-2614-594B-A0FA-52570438E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89A722-5FA2-8E44-8FDF-87D0B346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00BFA2-0493-0640-A92B-49BAAFD3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11EF9-7A65-D342-BDF1-56A7E555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7CF5C3-B99C-2C49-8A79-3026CDD6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938D4F-C904-6543-8144-3EEE24DF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F98D3-6939-5B4B-B3EF-421A6BDA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98A1EF-D746-6743-A31A-CBE459FC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7E656-8FBE-DD4D-B312-20AD3C66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2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9922D55-8B12-4A4C-A663-0DA51DD19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C9E34E-B11F-A543-A342-3A2729078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5DAAA8-DDF1-E946-95CA-31315A40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59114D-BF8E-364F-B0B1-37DFFD04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DA59DA-5189-CC44-BAC0-A051147B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446DF-AB09-174C-BE8E-5F05226F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69678B-E73D-2E48-8A05-37568315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CB2B92-51F2-F042-9CDE-6FD20A36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B287A-9C36-604D-AF5F-95AEE907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A60772-DD8A-A744-8FCD-9F19F14E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9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98746-39B4-D748-82E9-46EFC0BF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CF4FDB-AFC5-7D4F-883E-5DEC41524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56C5AA-DAFB-AF47-9796-6E0C36F9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A50FB0-5E28-9744-90E0-55D21D83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65ED97-D313-EC40-AB6B-AAE189CC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E8B46-81C7-374B-81EB-A9CC8D3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51D02-BE94-834F-8462-53387AD96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BACBED-B83A-4644-94DA-C5155003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6C90D9-0D9D-5740-8971-7600C806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311C1E-F26C-5D4C-ABAE-62DEED93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ECDD86-FDCA-7841-AE52-6203C2F6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6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F298D-5493-4D40-9245-B623DA5E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798069-C2E0-6948-B7F4-EC272F2B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35FE49-8CF8-7648-9754-F4B89134E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06E208-5748-F241-995F-1DE3AB2E2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E35C41-BF5A-3B48-986D-82586437A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4D233D-D6A2-C544-B0EF-87D5CD46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57EAC9-BD49-DC42-983D-7F484AB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3C6E92-10C2-1840-B32F-D433B951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35AB9-04E2-994C-BF70-24657058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29D588E-14A9-6147-AE3A-C59F135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86C1A7-83E5-6145-895E-7905FAE1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1B42D5-023C-7B4D-8DBB-17A59874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C7ECD2-2A1D-7843-B699-ABDAA4FA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FE018F-3530-7347-B7EB-E1724E00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A70C33-DBEA-4547-9436-209A31AD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6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BFBBE-C96F-FF4E-8BA9-29F03A76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45B918-4B3E-F14B-8A00-2FBB2CAD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C4BB6D-1398-804B-B4AF-92B7975B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E63F4D-E9D9-D142-8BF6-54265194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66FD73-CEFF-3445-B70D-33BED91B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830A47-82B7-7548-8766-9EBBB14E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5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FF3AD-E045-394A-A5F2-77CE7A94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7C0C58-5209-3F40-AD16-3889BFEFC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1409AC-7AD8-314E-91E9-575E0224B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82E386-B362-F446-A33F-36F31FD7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DFF0E3-8C19-7845-9C44-4AB5D975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1F035E-1233-9146-8093-9B93D4C5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E03E0-C7DA-AE40-A983-42B47864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CA624A-ACC5-0548-8A73-C0F20F21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347586-9DFE-624E-BE15-B48A4AEEA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FE0F-9924-214E-BF74-217E210A26D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156EC0-692F-324A-A83B-2B81A30B5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5B68B2-4B07-3643-ACEA-E4A896E17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C6A5-8F77-0544-AAC5-EDA9BB988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xmlns="" id="{CEA60E46-4617-40B2-B8E0-D795C143F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745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430599-AB3F-394C-B133-B5C089E2D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04117"/>
            <a:ext cx="8153401" cy="3071333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err="1" smtClean="0"/>
              <a:t>Вятчин</a:t>
            </a:r>
            <a:r>
              <a:rPr lang="ru-RU" sz="1800" b="1" i="1" dirty="0" smtClean="0"/>
              <a:t> </a:t>
            </a:r>
            <a:r>
              <a:rPr lang="ru-RU" sz="1800" b="1" i="1" dirty="0"/>
              <a:t>Николай Дмитриевич </a:t>
            </a:r>
            <a:r>
              <a:rPr lang="ru-RU" sz="1600" dirty="0"/>
              <a:t>родился в 1921 г. </a:t>
            </a:r>
            <a:endParaRPr lang="ru-RU" sz="1600" dirty="0" smtClean="0"/>
          </a:p>
          <a:p>
            <a:pPr algn="l"/>
            <a:r>
              <a:rPr lang="ru-RU" sz="1600" dirty="0" smtClean="0"/>
              <a:t>В </a:t>
            </a:r>
            <a:r>
              <a:rPr lang="ru-RU" sz="1600" dirty="0"/>
              <a:t>19 лет призван в ряды Красной Армии, на службу ушел из села Георгиевка. В первые дни войны вместе со своими сослуживцами встал на защиту Родины. Кем только не был он в годы войны: простым солдатом, телефонистом, связистом, минером-подрывником. Участвовал в обороне Киева, в легендарном бою за Москву на реке Наре, освобождал Тулу. На Орловско-Курской битве получил тяжелое ранение, пролежал в госпитале три месяца. В дальнейшем были еще ранения. Николай Дмитриевич участвовал и в штурме города-крепости </a:t>
            </a:r>
            <a:r>
              <a:rPr lang="ru-RU" sz="1600" dirty="0" err="1"/>
              <a:t>Кениксберг</a:t>
            </a:r>
            <a:r>
              <a:rPr lang="ru-RU" sz="1600" dirty="0"/>
              <a:t>. Умер в 2005 г. (информации больше нет). </a:t>
            </a:r>
            <a:endParaRPr lang="ru-RU" sz="1600" dirty="0" smtClean="0"/>
          </a:p>
          <a:p>
            <a:pPr algn="l"/>
            <a:r>
              <a:rPr lang="ru-RU" sz="1600" b="1" dirty="0" smtClean="0"/>
              <a:t>Награды</a:t>
            </a:r>
            <a:r>
              <a:rPr lang="ru-RU" sz="1600" b="1" dirty="0"/>
              <a:t>:</a:t>
            </a:r>
            <a:r>
              <a:rPr lang="ru-RU" sz="1600" dirty="0"/>
              <a:t> медаль «За оборону Киева»; медаль «За оборону Москвы»; медаль «За Победу над Германией»; медаль «За взятие </a:t>
            </a:r>
            <a:r>
              <a:rPr lang="ru-RU" sz="1600" dirty="0" err="1"/>
              <a:t>Кениксберга</a:t>
            </a:r>
            <a:r>
              <a:rPr lang="ru-RU" sz="1600" dirty="0"/>
              <a:t>». </a:t>
            </a:r>
            <a:endParaRPr lang="ru-RU" sz="1600" dirty="0" smtClean="0"/>
          </a:p>
          <a:p>
            <a:pPr algn="l"/>
            <a:r>
              <a:rPr lang="ru-RU" sz="1600" b="1" dirty="0" smtClean="0"/>
              <a:t>Материалы </a:t>
            </a:r>
            <a:r>
              <a:rPr lang="ru-RU" sz="1600" dirty="0"/>
              <a:t>: Фото </a:t>
            </a:r>
            <a:r>
              <a:rPr lang="ru-RU" sz="1600" dirty="0" err="1"/>
              <a:t>Вятчин</a:t>
            </a:r>
            <a:r>
              <a:rPr lang="ru-RU" sz="1600" dirty="0"/>
              <a:t> Николай Дмитриевич (первый слева) с другом 1945г</a:t>
            </a:r>
            <a:r>
              <a:rPr lang="ru-RU" sz="1600" dirty="0" smtClean="0"/>
              <a:t>., военный билет. </a:t>
            </a:r>
            <a:endParaRPr lang="ru-RU" sz="16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1E23289-E439-6847-A3AC-23195DDB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7236" b="1"/>
          <a:stretch/>
        </p:blipFill>
        <p:spPr>
          <a:xfrm>
            <a:off x="1" y="1"/>
            <a:ext cx="4190999" cy="370411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CC07917-4B3C-E841-A95F-A3F243D1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/>
          <a:stretch/>
        </p:blipFill>
        <p:spPr>
          <a:xfrm>
            <a:off x="4434484" y="568036"/>
            <a:ext cx="4406411" cy="2784764"/>
          </a:xfrm>
          <a:prstGeom prst="rect">
            <a:avLst/>
          </a:prstGeom>
        </p:spPr>
      </p:pic>
      <p:pic>
        <p:nvPicPr>
          <p:cNvPr id="1026" name="Picture 2" descr="\\server2\ARHIVE\Георгиевка - Вятчин Н.Д\Вятчин Н.Д._Военный билет1_ стр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21" y="3352800"/>
            <a:ext cx="3789145" cy="27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6" y="37556"/>
            <a:ext cx="4866675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83" y="6476999"/>
            <a:ext cx="4209767" cy="31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2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5CFCF6-043B-2A4D-AEBC-76FADF5D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60198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Гришин </a:t>
            </a:r>
            <a:r>
              <a:rPr lang="ru-RU" sz="2000" b="1" i="1" dirty="0"/>
              <a:t>Василий Федорович. </a:t>
            </a:r>
            <a:endParaRPr lang="ru-RU" sz="2000" b="1" i="1" dirty="0" smtClean="0"/>
          </a:p>
          <a:p>
            <a:pPr marL="0" indent="0" algn="ctr">
              <a:buNone/>
            </a:pPr>
            <a:r>
              <a:rPr lang="ru-RU" sz="1600" dirty="0" smtClean="0"/>
              <a:t>Война </a:t>
            </a:r>
            <a:r>
              <a:rPr lang="ru-RU" sz="1600" dirty="0"/>
              <a:t>застала Василия Фёдоровича в колхозе «Привет» села Заречье. В 1941г. окончив курсы начал работать трактористом.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В </a:t>
            </a:r>
            <a:r>
              <a:rPr lang="ru-RU" sz="1600" dirty="0"/>
              <a:t>1943г., когда ему исполнилось 18 лет, его призвали в армию. Сначала новобранцев отправили на пересыльный пункт в Куйбышев. Около 22 –х суток везли их, в товарных вагонах в Забайкальский военный округ, в Читу. «Меня отобрали в артиллерию, выбирали тех, кто покрупнее, а в автоматчики вот таких маленьких» с юмором рассказывал ветеран. Так он оказался на границе с Японией, которая договорившись с Германией открыть второй фронт, сосредоточила у нас на границе миллионную </a:t>
            </a:r>
            <a:r>
              <a:rPr lang="ru-RU" sz="1600" dirty="0" err="1"/>
              <a:t>Квантунскую</a:t>
            </a:r>
            <a:r>
              <a:rPr lang="ru-RU" sz="1600" dirty="0"/>
              <a:t> армию. До Порт- Артура не дошли ста километров: Япония капитулировала. Еще долгих три года продолжал служить во Владивостоке. Был береговым прожектористом - артиллеристом в морской десантной пехоте (их часть охраняла вход в бухту), а потом продолжил службу в Южно- Сахалинске, на корабле.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b="1" i="1" dirty="0" smtClean="0"/>
              <a:t>Гришин </a:t>
            </a:r>
            <a:r>
              <a:rPr lang="ru-RU" sz="1600" b="1" i="1" dirty="0"/>
              <a:t>Василий Фёдорович награжден орденом Отечественной войны 2 степени, медалью «За победу над Японией», медалью Жукова. </a:t>
            </a:r>
            <a:endParaRPr lang="ru-RU" sz="1600" b="1" i="1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7331AB5-847F-1D49-B7F8-CE863EFFF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837"/>
          <a:stretch/>
        </p:blipFill>
        <p:spPr>
          <a:xfrm>
            <a:off x="6553200" y="914400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5943600" cy="49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257800"/>
            <a:ext cx="4565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16500"/>
            <a:ext cx="6432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8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8DDB796-5995-5D40-B3F6-55D36DA07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r="1050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EB2696-0CBE-AD4E-A944-0BC77114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57200"/>
            <a:ext cx="6172200" cy="597376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0000"/>
                </a:solidFill>
              </a:rPr>
              <a:t>Транцев </a:t>
            </a:r>
            <a:r>
              <a:rPr lang="ru-RU" sz="1800" b="1" i="1" dirty="0">
                <a:solidFill>
                  <a:srgbClr val="000000"/>
                </a:solidFill>
              </a:rPr>
              <a:t>Андрей Иванович</a:t>
            </a:r>
            <a:r>
              <a:rPr lang="ru-RU" sz="1600" dirty="0">
                <a:solidFill>
                  <a:srgbClr val="000000"/>
                </a:solidFill>
              </a:rPr>
              <a:t> родился 17 сентября 1912 года.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Работал </a:t>
            </a:r>
            <a:r>
              <a:rPr lang="ru-RU" sz="1600" dirty="0">
                <a:solidFill>
                  <a:srgbClr val="000000"/>
                </a:solidFill>
              </a:rPr>
              <a:t>до войны </a:t>
            </a:r>
            <a:r>
              <a:rPr lang="ru-RU" sz="1600" dirty="0" smtClean="0">
                <a:solidFill>
                  <a:srgbClr val="000000"/>
                </a:solidFill>
              </a:rPr>
              <a:t>агрономом </a:t>
            </a:r>
            <a:r>
              <a:rPr lang="ru-RU" sz="1600" dirty="0">
                <a:solidFill>
                  <a:srgbClr val="000000"/>
                </a:solidFill>
              </a:rPr>
              <a:t>на Дальнем Востоке. </a:t>
            </a:r>
            <a:r>
              <a:rPr lang="ru-RU" sz="1600" dirty="0" smtClean="0">
                <a:solidFill>
                  <a:srgbClr val="000000"/>
                </a:solidFill>
              </a:rPr>
              <a:t>Призван </a:t>
            </a:r>
            <a:r>
              <a:rPr lang="ru-RU" sz="1600" dirty="0">
                <a:solidFill>
                  <a:srgbClr val="000000"/>
                </a:solidFill>
              </a:rPr>
              <a:t>на срочную службу в 1939 году, служил командиром отделения в роте связи. В 1941 году сразу после начала войны ему присвоили звание младший лейтенант и перевели в инженерно-аэродромный батальон под Киев. Дослужился до должности командира роты батальона аэродромного обслуживания, получил звание старший лейтенант. Прошел в составе действующей армии Украину, Польшу, Венгрию, Чехословакию, Германию. После окончания войны в конце мая 1945 года женился на фронтовичке, фельдшере медицинской службы Ткаченко (</a:t>
            </a:r>
            <a:r>
              <a:rPr lang="ru-RU" sz="1600" dirty="0" err="1">
                <a:solidFill>
                  <a:srgbClr val="000000"/>
                </a:solidFill>
              </a:rPr>
              <a:t>Транцева</a:t>
            </a:r>
            <a:r>
              <a:rPr lang="ru-RU" sz="1600" dirty="0">
                <a:solidFill>
                  <a:srgbClr val="000000"/>
                </a:solidFill>
              </a:rPr>
              <a:t> по мужу) Надежде Ефимовне. Демобилизован в 1947 году. Вернулся в село Георгиевка, где работал председателем колхоза, а позже управляющем первого отделения совхоза «</a:t>
            </a:r>
            <a:r>
              <a:rPr lang="ru-RU" sz="1600" dirty="0" err="1">
                <a:solidFill>
                  <a:srgbClr val="000000"/>
                </a:solidFill>
              </a:rPr>
              <a:t>Кутулукский</a:t>
            </a:r>
            <a:r>
              <a:rPr lang="ru-RU" sz="1600" dirty="0">
                <a:solidFill>
                  <a:srgbClr val="000000"/>
                </a:solidFill>
              </a:rPr>
              <a:t>». </a:t>
            </a:r>
            <a:r>
              <a:rPr lang="ru-RU" sz="1600" dirty="0" smtClean="0">
                <a:solidFill>
                  <a:srgbClr val="000000"/>
                </a:solidFill>
              </a:rPr>
              <a:t>Награжден </a:t>
            </a:r>
            <a:r>
              <a:rPr lang="ru-RU" sz="1600" dirty="0">
                <a:solidFill>
                  <a:srgbClr val="000000"/>
                </a:solidFill>
              </a:rPr>
              <a:t>Орденом Знак Почета. Умер в 1996 году.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Имеет </a:t>
            </a:r>
            <a:r>
              <a:rPr lang="ru-RU" sz="1600" b="1" dirty="0">
                <a:solidFill>
                  <a:srgbClr val="000000"/>
                </a:solidFill>
              </a:rPr>
              <a:t>боевые награды: Медаль за «Боевые заслуги»,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00"/>
                </a:solidFill>
              </a:rPr>
              <a:t>медаль </a:t>
            </a:r>
            <a:r>
              <a:rPr lang="ru-RU" sz="1600" b="1" dirty="0">
                <a:solidFill>
                  <a:srgbClr val="000000"/>
                </a:solidFill>
              </a:rPr>
              <a:t>«За Победой над Германией». 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2200" y="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Самарская область, </a:t>
            </a:r>
            <a:r>
              <a:rPr lang="ru-RU" sz="1600" b="1" dirty="0" err="1">
                <a:solidFill>
                  <a:srgbClr val="000000"/>
                </a:solidFill>
              </a:rPr>
              <a:t>Кинельский</a:t>
            </a:r>
            <a:r>
              <a:rPr lang="ru-RU" sz="1600" b="1" dirty="0">
                <a:solidFill>
                  <a:srgbClr val="000000"/>
                </a:solidFill>
              </a:rPr>
              <a:t> район, село Георгиевка</a:t>
            </a:r>
            <a:endParaRPr lang="ru-RU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430963"/>
            <a:ext cx="6022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90800" y="5976699"/>
            <a:ext cx="6096000" cy="663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</a:rPr>
              <a:t>Фото: Транцев А.И. (первый слева) с другом 1943 год.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2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8C2FE5-93BA-7145-B7B1-86F13C5DB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03250"/>
            <a:ext cx="6629400" cy="58737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err="1" smtClean="0">
                <a:cs typeface="Aharoni" pitchFamily="2" charset="-79"/>
              </a:rPr>
              <a:t>Танчук</a:t>
            </a:r>
            <a:r>
              <a:rPr lang="ru-RU" sz="1800" b="1" i="1" dirty="0" smtClean="0">
                <a:cs typeface="Aharoni" pitchFamily="2" charset="-79"/>
              </a:rPr>
              <a:t> </a:t>
            </a:r>
            <a:r>
              <a:rPr lang="ru-RU" sz="1800" b="1" i="1" dirty="0">
                <a:cs typeface="Aharoni" pitchFamily="2" charset="-79"/>
              </a:rPr>
              <a:t>Иван </a:t>
            </a:r>
            <a:r>
              <a:rPr lang="ru-RU" sz="1800" b="1" i="1" dirty="0" err="1">
                <a:cs typeface="Aharoni" pitchFamily="2" charset="-79"/>
              </a:rPr>
              <a:t>Андреянович</a:t>
            </a:r>
            <a:r>
              <a:rPr lang="ru-RU" sz="1800" b="1" i="1" dirty="0">
                <a:cs typeface="Aharoni" pitchFamily="2" charset="-79"/>
              </a:rPr>
              <a:t> </a:t>
            </a:r>
            <a:r>
              <a:rPr lang="ru-RU" sz="1800" b="1" i="1" dirty="0" smtClean="0">
                <a:cs typeface="Aharoni" pitchFamily="2" charset="-79"/>
              </a:rPr>
              <a:t> </a:t>
            </a:r>
            <a:r>
              <a:rPr lang="ru-RU" sz="1600" dirty="0" smtClean="0">
                <a:cs typeface="Aharoni" pitchFamily="2" charset="-79"/>
              </a:rPr>
              <a:t>родился </a:t>
            </a:r>
            <a:r>
              <a:rPr lang="ru-RU" sz="1600" dirty="0">
                <a:cs typeface="Aharoni" pitchFamily="2" charset="-79"/>
              </a:rPr>
              <a:t>в 1924 году в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err="1" smtClean="0">
                <a:cs typeface="Aharoni" pitchFamily="2" charset="-79"/>
              </a:rPr>
              <a:t>Исаклинском</a:t>
            </a:r>
            <a:r>
              <a:rPr lang="ru-RU" sz="1600" dirty="0" smtClean="0">
                <a:cs typeface="Aharoni" pitchFamily="2" charset="-79"/>
              </a:rPr>
              <a:t> </a:t>
            </a:r>
            <a:r>
              <a:rPr lang="ru-RU" sz="1600" dirty="0">
                <a:cs typeface="Aharoni" pitchFamily="2" charset="-79"/>
              </a:rPr>
              <a:t>районе.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cs typeface="Aharoni" pitchFamily="2" charset="-79"/>
              </a:rPr>
              <a:t>Рос </a:t>
            </a:r>
            <a:r>
              <a:rPr lang="ru-RU" sz="1600" dirty="0">
                <a:cs typeface="Aharoni" pitchFamily="2" charset="-79"/>
              </a:rPr>
              <a:t>в большой крестьянской семье, в которой кроме него, воспитывались ещё восемь человек. После девятого класса, в </a:t>
            </a:r>
            <a:r>
              <a:rPr lang="ru-RU" sz="1600" dirty="0" smtClean="0">
                <a:cs typeface="Aharoni" pitchFamily="2" charset="-79"/>
              </a:rPr>
              <a:t>1942 году </a:t>
            </a:r>
            <a:r>
              <a:rPr lang="ru-RU" sz="1600" dirty="0">
                <a:cs typeface="Aharoni" pitchFamily="2" charset="-79"/>
              </a:rPr>
              <a:t>юношу призвали на фронт. </a:t>
            </a:r>
            <a:r>
              <a:rPr lang="ru-RU" sz="1600" dirty="0" smtClean="0">
                <a:cs typeface="Aharoni" pitchFamily="2" charset="-79"/>
              </a:rPr>
              <a:t>Окончив </a:t>
            </a:r>
            <a:r>
              <a:rPr lang="ru-RU" sz="1600" dirty="0">
                <a:cs typeface="Aharoni" pitchFamily="2" charset="-79"/>
              </a:rPr>
              <a:t>по ускоренной </a:t>
            </a:r>
            <a:r>
              <a:rPr lang="ru-RU" sz="1600" dirty="0" smtClean="0">
                <a:cs typeface="Aharoni" pitchFamily="2" charset="-79"/>
              </a:rPr>
              <a:t>программе, </a:t>
            </a:r>
            <a:r>
              <a:rPr lang="ru-RU" sz="1600" dirty="0">
                <a:cs typeface="Aharoni" pitchFamily="2" charset="-79"/>
              </a:rPr>
              <a:t>Ульяновское второе танковое училище, 18-летний младший лейтенант воевал на передовой. Был командиром самоходки СУ-76, участвовал в боях на Украинском, Белорусском и на Западном фронтах. Много раз горел в машине, спасал товарищей.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cs typeface="Aharoni" pitchFamily="2" charset="-79"/>
              </a:rPr>
              <a:t>Самой </a:t>
            </a:r>
            <a:r>
              <a:rPr lang="ru-RU" sz="1600" dirty="0">
                <a:cs typeface="Aharoni" pitchFamily="2" charset="-79"/>
              </a:rPr>
              <a:t>дорогой и почётной наградой Иван </a:t>
            </a:r>
            <a:r>
              <a:rPr lang="ru-RU" sz="1600" dirty="0" err="1">
                <a:cs typeface="Aharoni" pitchFamily="2" charset="-79"/>
              </a:rPr>
              <a:t>Андреянович</a:t>
            </a:r>
            <a:r>
              <a:rPr lang="ru-RU" sz="1600" dirty="0">
                <a:cs typeface="Aharoni" pitchFamily="2" charset="-79"/>
              </a:rPr>
              <a:t> считал орден Красной Звезды, который был вручён ему за бой у села Кошары в Западной Белоруссии в июле 1944года. </a:t>
            </a:r>
            <a:endParaRPr lang="ru-RU" sz="1600" dirty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cs typeface="Aharoni" pitchFamily="2" charset="-79"/>
              </a:rPr>
              <a:t>Вторая </a:t>
            </a:r>
            <a:r>
              <a:rPr lang="ru-RU" sz="1600" dirty="0">
                <a:cs typeface="Aharoni" pitchFamily="2" charset="-79"/>
              </a:rPr>
              <a:t>награда – медаль «За Победу над Германией в Великой Отечественной войне». Впоследствии Иван </a:t>
            </a:r>
            <a:r>
              <a:rPr lang="ru-RU" sz="1600" dirty="0" err="1">
                <a:cs typeface="Aharoni" pitchFamily="2" charset="-79"/>
              </a:rPr>
              <a:t>Андреянович</a:t>
            </a:r>
            <a:r>
              <a:rPr lang="ru-RU" sz="1600" dirty="0">
                <a:cs typeface="Aharoni" pitchFamily="2" charset="-79"/>
              </a:rPr>
              <a:t> был награжден орденами Отечественной войны 2 степени, а также пятнадцатью медалями.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cs typeface="Aharoni" pitchFamily="2" charset="-79"/>
              </a:rPr>
              <a:t>После </a:t>
            </a:r>
            <a:r>
              <a:rPr lang="ru-RU" sz="1600" dirty="0">
                <a:cs typeface="Aharoni" pitchFamily="2" charset="-79"/>
              </a:rPr>
              <a:t>войны окончил подготовительные курсы, получил аттестат зрелости. Поступил в двухгодичный учительский институт, где готовили педагогов для сельских школ.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600" dirty="0" smtClean="0">
                <a:cs typeface="Aharoni" pitchFamily="2" charset="-79"/>
              </a:rPr>
              <a:t>В </a:t>
            </a:r>
            <a:r>
              <a:rPr lang="ru-RU" sz="1600" dirty="0">
                <a:cs typeface="Aharoni" pitchFamily="2" charset="-79"/>
              </a:rPr>
              <a:t>1955году Ивана </a:t>
            </a:r>
            <a:r>
              <a:rPr lang="ru-RU" sz="1600" dirty="0" err="1">
                <a:cs typeface="Aharoni" pitchFamily="2" charset="-79"/>
              </a:rPr>
              <a:t>Андреяновича</a:t>
            </a:r>
            <a:r>
              <a:rPr lang="ru-RU" sz="1600" dirty="0">
                <a:cs typeface="Aharoni" pitchFamily="2" charset="-79"/>
              </a:rPr>
              <a:t> перевели работать в </a:t>
            </a:r>
            <a:r>
              <a:rPr lang="ru-RU" sz="1600" dirty="0" err="1">
                <a:cs typeface="Aharoni" pitchFamily="2" charset="-79"/>
              </a:rPr>
              <a:t>Кинельский</a:t>
            </a:r>
            <a:r>
              <a:rPr lang="ru-RU" sz="1600" dirty="0">
                <a:cs typeface="Aharoni" pitchFamily="2" charset="-79"/>
              </a:rPr>
              <a:t> район в с. Георгиевка, учителем математики. В 1958 году становится директором школы. Иван </a:t>
            </a:r>
            <a:r>
              <a:rPr lang="ru-RU" sz="1600" dirty="0" err="1">
                <a:cs typeface="Aharoni" pitchFamily="2" charset="-79"/>
              </a:rPr>
              <a:t>Андреянович</a:t>
            </a:r>
            <a:r>
              <a:rPr lang="ru-RU" sz="1600" dirty="0">
                <a:cs typeface="Aharoni" pitchFamily="2" charset="-79"/>
              </a:rPr>
              <a:t> - Отличник народного просвещения, почетный гражданин </a:t>
            </a:r>
            <a:r>
              <a:rPr lang="ru-RU" sz="1600" dirty="0" err="1">
                <a:cs typeface="Aharoni" pitchFamily="2" charset="-79"/>
              </a:rPr>
              <a:t>Кинельского</a:t>
            </a:r>
            <a:r>
              <a:rPr lang="ru-RU" sz="1600" dirty="0">
                <a:cs typeface="Aharoni" pitchFamily="2" charset="-79"/>
              </a:rPr>
              <a:t> района. Умер в 2011 </a:t>
            </a:r>
            <a:r>
              <a:rPr lang="ru-RU" sz="1600" dirty="0" smtClean="0">
                <a:cs typeface="Aharoni" pitchFamily="2" charset="-79"/>
              </a:rPr>
              <a:t>году. </a:t>
            </a:r>
            <a:endParaRPr lang="ru-RU" sz="1600" dirty="0">
              <a:cs typeface="Aharoni" pitchFamily="2" charset="-7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F5E0CD1-93E3-D340-8E14-B4F05816A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3" r="-1" b="24441"/>
          <a:stretch/>
        </p:blipFill>
        <p:spPr>
          <a:xfrm>
            <a:off x="6904284" y="54042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405404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95" y="4800600"/>
            <a:ext cx="41941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01" y="6476999"/>
            <a:ext cx="51577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54EF923-CF62-FD48-B03E-9AF2370F4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b="1948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2FB8F7-3FEF-5F43-A2FD-5F8348AD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5715000" cy="21912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1900" dirty="0" smtClean="0">
                <a:solidFill>
                  <a:srgbClr val="000000"/>
                </a:solidFill>
              </a:rPr>
              <a:t>Служил </a:t>
            </a:r>
            <a:r>
              <a:rPr lang="ru-RU" sz="1900" dirty="0">
                <a:solidFill>
                  <a:srgbClr val="000000"/>
                </a:solidFill>
              </a:rPr>
              <a:t>командиром стрелковой роты 22-го Гвардейского полка 9-й Гвардейской стрелковой дивизии. Был убит в бою 07.10.1944 г. и похоронен в д. </a:t>
            </a:r>
            <a:r>
              <a:rPr lang="ru-RU" sz="1900" dirty="0" err="1">
                <a:solidFill>
                  <a:srgbClr val="000000"/>
                </a:solidFill>
              </a:rPr>
              <a:t>Небожи</a:t>
            </a:r>
            <a:r>
              <a:rPr lang="ru-RU" sz="1900" dirty="0">
                <a:solidFill>
                  <a:srgbClr val="000000"/>
                </a:solidFill>
              </a:rPr>
              <a:t>, местность </a:t>
            </a:r>
            <a:r>
              <a:rPr lang="ru-RU" sz="1900" dirty="0" err="1">
                <a:solidFill>
                  <a:srgbClr val="000000"/>
                </a:solidFill>
              </a:rPr>
              <a:t>Приш</a:t>
            </a:r>
            <a:r>
              <a:rPr lang="ru-RU" sz="1900" dirty="0">
                <a:solidFill>
                  <a:srgbClr val="000000"/>
                </a:solidFill>
              </a:rPr>
              <a:t>, Литовская СССР (информации больше нет). </a:t>
            </a:r>
            <a:endParaRPr lang="ru-RU" sz="19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"/>
            <a:ext cx="5405404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800" y="838200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0000"/>
                </a:solidFill>
              </a:rPr>
              <a:t>Ламкин</a:t>
            </a:r>
            <a:r>
              <a:rPr lang="ru-RU" sz="2400" b="1" i="1" dirty="0">
                <a:solidFill>
                  <a:srgbClr val="000000"/>
                </a:solidFill>
              </a:rPr>
              <a:t> Фёдор </a:t>
            </a:r>
            <a:r>
              <a:rPr lang="ru-RU" sz="2400" b="1" i="1" dirty="0" err="1">
                <a:solidFill>
                  <a:srgbClr val="000000"/>
                </a:solidFill>
              </a:rPr>
              <a:t>Карпович</a:t>
            </a:r>
            <a:r>
              <a:rPr lang="ru-RU" sz="1900" dirty="0">
                <a:solidFill>
                  <a:srgbClr val="000000"/>
                </a:solidFill>
              </a:rPr>
              <a:t>, 1921 года рождения, </a:t>
            </a:r>
            <a:endParaRPr lang="ru-RU" sz="1900" dirty="0" smtClean="0">
              <a:solidFill>
                <a:srgbClr val="000000"/>
              </a:solidFill>
            </a:endParaRPr>
          </a:p>
          <a:p>
            <a:pPr algn="ctr"/>
            <a:r>
              <a:rPr lang="ru-RU" sz="1900" dirty="0" smtClean="0">
                <a:solidFill>
                  <a:srgbClr val="000000"/>
                </a:solidFill>
              </a:rPr>
              <a:t>уроженец </a:t>
            </a:r>
            <a:r>
              <a:rPr lang="ru-RU" sz="1900" dirty="0">
                <a:solidFill>
                  <a:srgbClr val="000000"/>
                </a:solidFill>
              </a:rPr>
              <a:t>села Георгиевка.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3084" y="5638800"/>
            <a:ext cx="451123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900" dirty="0" smtClean="0">
                <a:solidFill>
                  <a:srgbClr val="000000"/>
                </a:solidFill>
              </a:rPr>
              <a:t> </a:t>
            </a:r>
            <a:r>
              <a:rPr lang="ru-RU" sz="1900" dirty="0">
                <a:solidFill>
                  <a:srgbClr val="000000"/>
                </a:solidFill>
              </a:rPr>
              <a:t>Фото 1942 год </a:t>
            </a:r>
            <a:r>
              <a:rPr lang="ru-RU" sz="1900" dirty="0" err="1">
                <a:solidFill>
                  <a:srgbClr val="000000"/>
                </a:solidFill>
              </a:rPr>
              <a:t>Ламкин</a:t>
            </a:r>
            <a:r>
              <a:rPr lang="ru-RU" sz="1900" dirty="0">
                <a:solidFill>
                  <a:srgbClr val="000000"/>
                </a:solidFill>
              </a:rPr>
              <a:t> Фёдор </a:t>
            </a:r>
            <a:r>
              <a:rPr lang="ru-RU" sz="1900" dirty="0" err="1">
                <a:solidFill>
                  <a:srgbClr val="000000"/>
                </a:solidFill>
              </a:rPr>
              <a:t>Карпович</a:t>
            </a:r>
            <a:r>
              <a:rPr lang="ru-RU" sz="1900" dirty="0">
                <a:solidFill>
                  <a:srgbClr val="000000"/>
                </a:solidFill>
              </a:rPr>
              <a:t>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44166"/>
            <a:ext cx="5481604" cy="41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26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777</Words>
  <Application>Microsoft Office PowerPoint</Application>
  <PresentationFormat>Произвольный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9</cp:revision>
  <dcterms:created xsi:type="dcterms:W3CDTF">2021-04-28T07:30:03Z</dcterms:created>
  <dcterms:modified xsi:type="dcterms:W3CDTF">2021-04-29T06:30:23Z</dcterms:modified>
</cp:coreProperties>
</file>