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D97C8-9B63-465C-A8D2-43F6846F70B7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991A-4F54-4BC7-B9AA-8968CC663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05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D97C8-9B63-465C-A8D2-43F6846F70B7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991A-4F54-4BC7-B9AA-8968CC663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447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D97C8-9B63-465C-A8D2-43F6846F70B7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991A-4F54-4BC7-B9AA-8968CC663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634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D97C8-9B63-465C-A8D2-43F6846F70B7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991A-4F54-4BC7-B9AA-8968CC663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127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D97C8-9B63-465C-A8D2-43F6846F70B7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991A-4F54-4BC7-B9AA-8968CC663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645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D97C8-9B63-465C-A8D2-43F6846F70B7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991A-4F54-4BC7-B9AA-8968CC663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620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D97C8-9B63-465C-A8D2-43F6846F70B7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991A-4F54-4BC7-B9AA-8968CC663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004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D97C8-9B63-465C-A8D2-43F6846F70B7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991A-4F54-4BC7-B9AA-8968CC663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722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D97C8-9B63-465C-A8D2-43F6846F70B7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991A-4F54-4BC7-B9AA-8968CC663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085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D97C8-9B63-465C-A8D2-43F6846F70B7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991A-4F54-4BC7-B9AA-8968CC663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143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D97C8-9B63-465C-A8D2-43F6846F70B7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991A-4F54-4BC7-B9AA-8968CC663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650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D97C8-9B63-465C-A8D2-43F6846F70B7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5C991A-4F54-4BC7-B9AA-8968CC663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618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11269" y="6289147"/>
            <a:ext cx="79055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Образование для жизни и карьеры —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развивайтесь вместе с нами!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8288" y="60031"/>
            <a:ext cx="2115424" cy="105771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439486" y="79695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3" name="Заголовок 1"/>
          <p:cNvSpPr>
            <a:spLocks noGrp="1"/>
          </p:cNvSpPr>
          <p:nvPr>
            <p:ph type="ctrTitle"/>
          </p:nvPr>
        </p:nvSpPr>
        <p:spPr>
          <a:xfrm>
            <a:off x="4993498" y="5392055"/>
            <a:ext cx="6939832" cy="743666"/>
          </a:xfrm>
        </p:spPr>
        <p:txBody>
          <a:bodyPr>
            <a:noAutofit/>
          </a:bodyPr>
          <a:lstStyle/>
          <a:p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ПО ОКОНЧАНИИ КУРСА – УДОСТОВЕРЕНИЕ О ПОВЫШЕНИИ КВАЛИФИКАЦИИ САМАРСКОГО НАЦИОНАЛЬНОГО ИССЛЕДОВАТЕЛЬСКОГО УНИВЕРСИТЕТА ИМЕНИ АКАДЕМИКА </a:t>
            </a:r>
            <a:b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С.П. КОРОЛЕВА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993498" y="2882627"/>
            <a:ext cx="69398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Наименование профессии: специалист по закупкам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200" dirty="0"/>
          </a:p>
        </p:txBody>
      </p:sp>
      <p:sp>
        <p:nvSpPr>
          <p:cNvPr id="26" name="TextBox 25"/>
          <p:cNvSpPr txBox="1"/>
          <p:nvPr/>
        </p:nvSpPr>
        <p:spPr>
          <a:xfrm>
            <a:off x="5007188" y="3393085"/>
            <a:ext cx="6939832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Для кого образовательный курс: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007188" y="4930805"/>
            <a:ext cx="69398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Обучение предоставляется на основе среднего-профессионального образования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007188" y="2059265"/>
            <a:ext cx="1962910" cy="83099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1600" dirty="0" smtClean="0"/>
              <a:t>ФОРМА ОБУЧЕНИЯ:</a:t>
            </a:r>
          </a:p>
          <a:p>
            <a:pPr algn="ctr"/>
            <a:r>
              <a:rPr lang="ru-RU" sz="1600" dirty="0" smtClean="0"/>
              <a:t>Очно-заочная, </a:t>
            </a:r>
          </a:p>
          <a:p>
            <a:pPr algn="ctr"/>
            <a:r>
              <a:rPr lang="ru-RU" sz="1600" dirty="0" smtClean="0"/>
              <a:t>дистанционная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984110" y="2082545"/>
            <a:ext cx="1949220" cy="83099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ru-RU" sz="700" dirty="0" smtClean="0"/>
          </a:p>
          <a:p>
            <a:pPr algn="ctr"/>
            <a:r>
              <a:rPr lang="ru-RU" sz="1600" dirty="0" smtClean="0"/>
              <a:t>СРОКИ ОБУЧЕНИЯ:</a:t>
            </a:r>
          </a:p>
          <a:p>
            <a:pPr algn="ctr"/>
            <a:r>
              <a:rPr lang="ru-RU" sz="1600" dirty="0" smtClean="0"/>
              <a:t>256 часов</a:t>
            </a:r>
          </a:p>
          <a:p>
            <a:pPr algn="ctr"/>
            <a:endParaRPr lang="ru-RU" sz="900" dirty="0" smtClean="0"/>
          </a:p>
        </p:txBody>
      </p:sp>
      <p:sp>
        <p:nvSpPr>
          <p:cNvPr id="33" name="TextBox 32"/>
          <p:cNvSpPr txBox="1"/>
          <p:nvPr/>
        </p:nvSpPr>
        <p:spPr>
          <a:xfrm>
            <a:off x="7502494" y="2082545"/>
            <a:ext cx="1949220" cy="83099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СТОИМОСТЬ ОБУЧЕНИЯ:</a:t>
            </a:r>
          </a:p>
          <a:p>
            <a:pPr algn="ctr"/>
            <a:r>
              <a:rPr lang="ru-RU" sz="1600" b="1" dirty="0" smtClean="0"/>
              <a:t>Бесплатно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0" y="999172"/>
            <a:ext cx="106288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Программа повышения квалификации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КОНТРАКТНАЯ СИСТЕМА В СФЕРЕ ЗАКУПОК ТОВАРОВ</a:t>
            </a:r>
          </a:p>
          <a:p>
            <a:pPr algn="ctr"/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услуг для обеспечения государственных и муниципальных нужд</a:t>
            </a:r>
          </a:p>
          <a:p>
            <a:pPr algn="ctr"/>
            <a:endParaRPr lang="en-US" sz="12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475636" y="1838590"/>
            <a:ext cx="1293233" cy="2154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800" b="1" u="sng" dirty="0" smtClean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8 (846) </a:t>
            </a:r>
            <a:r>
              <a:rPr lang="ru-RU" sz="800" b="1" u="sng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263-01-31</a:t>
            </a:r>
            <a:endParaRPr lang="en-US" sz="800" b="1" u="sng" dirty="0">
              <a:solidFill>
                <a:schemeClr val="tx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0279715" y="1686803"/>
            <a:ext cx="168507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dirty="0" smtClean="0">
                <a:latin typeface="Arial Black" panose="020B0A04020102020204" pitchFamily="34" charset="0"/>
                <a:cs typeface="Arial" panose="020B0604020202020204" pitchFamily="34" charset="0"/>
              </a:rPr>
              <a:t>Форма обратной связи</a:t>
            </a:r>
            <a:endParaRPr lang="en-US" sz="90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410667" y="3884182"/>
            <a:ext cx="2132874" cy="954107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Участники специальной 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военной 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операции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681" y="2054034"/>
            <a:ext cx="4545192" cy="4263301"/>
          </a:xfrm>
          <a:prstGeom prst="rect">
            <a:avLst/>
          </a:prstGeom>
        </p:spPr>
      </p:pic>
      <p:pic>
        <p:nvPicPr>
          <p:cNvPr id="17" name="Рисунок 16" descr="http://qrcoder.ru/code/?https%3A%2F%2Fforms.yandex.ru%2Fu%2F69735514f47e731280544e7e&amp;4&amp;0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1202" y="70134"/>
            <a:ext cx="1562100" cy="15621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7389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11269" y="6289147"/>
            <a:ext cx="79055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Образование для жизни и карьеры —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развивайтесь вместе с нами!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8288" y="25831"/>
            <a:ext cx="2115424" cy="105771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439486" y="79695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92275" y="1067675"/>
            <a:ext cx="111321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Программа профессиональной переподготовки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СПЕЦИАЛИСТ В ОБЛАСТИ ОХРАНЫ ТРУДА</a:t>
            </a: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864" y="1927364"/>
            <a:ext cx="4213741" cy="42137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3" name="Заголовок 1"/>
          <p:cNvSpPr>
            <a:spLocks noGrp="1"/>
          </p:cNvSpPr>
          <p:nvPr>
            <p:ph type="ctrTitle"/>
          </p:nvPr>
        </p:nvSpPr>
        <p:spPr>
          <a:xfrm>
            <a:off x="5007188" y="5291942"/>
            <a:ext cx="6939832" cy="743666"/>
          </a:xfrm>
        </p:spPr>
        <p:txBody>
          <a:bodyPr>
            <a:noAutofit/>
          </a:bodyPr>
          <a:lstStyle/>
          <a:p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ПО ОКОНЧАНИИ КУРСА – ДИПЛОМ САМАРСКОГО НАЦИОНАЛЬНОГО ИССЛЕДОВАТЕЛЬСКОГО УНИВЕРСИТЕТА ИМЕНИ АКАДЕМИКА </a:t>
            </a:r>
            <a:b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С.П. КОРОЛЕВА О ПРОФЕССИОНАЛЬНОЙ ПЕРЕПОДГОТОВКЕ 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993498" y="2932505"/>
            <a:ext cx="6939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Наименование профессии: специалист в области охраны труда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endParaRPr lang="en-US" sz="1200" dirty="0"/>
          </a:p>
        </p:txBody>
      </p:sp>
      <p:sp>
        <p:nvSpPr>
          <p:cNvPr id="25" name="TextBox 24"/>
          <p:cNvSpPr txBox="1"/>
          <p:nvPr/>
        </p:nvSpPr>
        <p:spPr>
          <a:xfrm>
            <a:off x="5007188" y="3393085"/>
            <a:ext cx="6939832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Для кого образовательный курс: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007188" y="4930805"/>
            <a:ext cx="69398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Обучение предоставляется на основе среднего-профессионального образования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007188" y="2059265"/>
            <a:ext cx="1962910" cy="83099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1600" dirty="0" smtClean="0"/>
              <a:t>ФОРМА ОБУЧЕНИЯ:</a:t>
            </a:r>
          </a:p>
          <a:p>
            <a:pPr algn="ctr"/>
            <a:r>
              <a:rPr lang="ru-RU" sz="1600" dirty="0" smtClean="0"/>
              <a:t>Очно-заочная, </a:t>
            </a:r>
          </a:p>
          <a:p>
            <a:pPr algn="ctr"/>
            <a:r>
              <a:rPr lang="ru-RU" sz="1600" dirty="0"/>
              <a:t>дистанционная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984110" y="2082545"/>
            <a:ext cx="1949220" cy="83099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ru-RU" sz="700" dirty="0" smtClean="0"/>
          </a:p>
          <a:p>
            <a:pPr algn="ctr"/>
            <a:r>
              <a:rPr lang="ru-RU" sz="1600" dirty="0" smtClean="0"/>
              <a:t>СРОКИ ОБУЧЕНИЯ:</a:t>
            </a:r>
          </a:p>
          <a:p>
            <a:pPr algn="ctr"/>
            <a:r>
              <a:rPr lang="ru-RU" sz="1600" dirty="0" smtClean="0"/>
              <a:t>256 часов</a:t>
            </a:r>
          </a:p>
          <a:p>
            <a:pPr algn="ctr"/>
            <a:endParaRPr lang="ru-RU" sz="900" dirty="0" smtClean="0"/>
          </a:p>
        </p:txBody>
      </p:sp>
      <p:sp>
        <p:nvSpPr>
          <p:cNvPr id="32" name="TextBox 31"/>
          <p:cNvSpPr txBox="1"/>
          <p:nvPr/>
        </p:nvSpPr>
        <p:spPr>
          <a:xfrm>
            <a:off x="7502494" y="2082545"/>
            <a:ext cx="1949220" cy="83099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СТОИМОСТЬ ОБУЧЕНИЯ:</a:t>
            </a:r>
          </a:p>
          <a:p>
            <a:pPr algn="ctr"/>
            <a:r>
              <a:rPr lang="ru-RU" sz="1600" b="1" dirty="0" smtClean="0"/>
              <a:t>Бесплатно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475636" y="1838590"/>
            <a:ext cx="1293233" cy="2154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800" b="1" u="sng" dirty="0" smtClean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8 (846) </a:t>
            </a:r>
            <a:r>
              <a:rPr lang="ru-RU" sz="800" b="1" u="sng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263-01-31</a:t>
            </a:r>
            <a:endParaRPr lang="en-US" sz="800" b="1" u="sng" dirty="0">
              <a:solidFill>
                <a:schemeClr val="tx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279715" y="1686803"/>
            <a:ext cx="168507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dirty="0" smtClean="0">
                <a:latin typeface="Arial Black" panose="020B0A04020102020204" pitchFamily="34" charset="0"/>
                <a:cs typeface="Arial" panose="020B0604020202020204" pitchFamily="34" charset="0"/>
              </a:rPr>
              <a:t>Форма обратной связи</a:t>
            </a:r>
            <a:endParaRPr lang="en-US" sz="90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359547" y="3911938"/>
            <a:ext cx="2132874" cy="954107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Участники специальной 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военной 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операции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7" name="Рисунок 16" descr="http://qrcoder.ru/code/?https%3A%2F%2Fforms.yandex.ru%2Fu%2F69735514f47e731280544e7e&amp;4&amp;0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1202" y="70134"/>
            <a:ext cx="1562100" cy="15621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86046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11269" y="6289147"/>
            <a:ext cx="79055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Образование для жизни и карьеры —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развивайтесь вместе с нами!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8288" y="25831"/>
            <a:ext cx="2115424" cy="105771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439486" y="79695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92275" y="1067675"/>
            <a:ext cx="111321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Программа повышения квалификации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ВЕБ-ДИЗАЙН: ОТ ИДЕИ ДО РЕАЛИЗАЦИИ</a:t>
            </a: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3" name="Заголовок 1"/>
          <p:cNvSpPr>
            <a:spLocks noGrp="1"/>
          </p:cNvSpPr>
          <p:nvPr>
            <p:ph type="ctrTitle"/>
          </p:nvPr>
        </p:nvSpPr>
        <p:spPr>
          <a:xfrm>
            <a:off x="5007188" y="5291942"/>
            <a:ext cx="6939832" cy="743666"/>
          </a:xfrm>
        </p:spPr>
        <p:txBody>
          <a:bodyPr>
            <a:noAutofit/>
          </a:bodyPr>
          <a:lstStyle/>
          <a:p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ПО ОКОНЧАНИИ КУРСА – ДИПЛОМ САМАРСКОГО НАЦИОНАЛЬНОГО ИССЛЕДОВАТЕЛЬСКОГО УНИВЕРСИТЕТА ИМЕНИ АКАДЕМИКА </a:t>
            </a:r>
            <a:b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С.П. КОРОЛЕВА О ПРОФЕССИОНАЛЬНОЙ ПЕРЕПОДГОТОВКЕ 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024960" y="2867681"/>
            <a:ext cx="6939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Наименование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профессии: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Разработчик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WEB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и мультимедийных приложений</a:t>
            </a:r>
            <a:endParaRPr lang="en-US" sz="1200" dirty="0"/>
          </a:p>
        </p:txBody>
      </p:sp>
      <p:sp>
        <p:nvSpPr>
          <p:cNvPr id="25" name="TextBox 24"/>
          <p:cNvSpPr txBox="1"/>
          <p:nvPr/>
        </p:nvSpPr>
        <p:spPr>
          <a:xfrm>
            <a:off x="5007188" y="3393085"/>
            <a:ext cx="6939832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Для кого образовательный курс: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007188" y="4930805"/>
            <a:ext cx="69398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Обучение предоставляется на основе среднего-профессионального образования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007188" y="2059265"/>
            <a:ext cx="1962910" cy="83099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1600" dirty="0" smtClean="0"/>
              <a:t>ФОРМА ОБУЧЕНИЯ:</a:t>
            </a:r>
          </a:p>
          <a:p>
            <a:pPr algn="ctr"/>
            <a:r>
              <a:rPr lang="ru-RU" sz="1600" dirty="0" smtClean="0"/>
              <a:t>Очно-заочная, </a:t>
            </a:r>
          </a:p>
          <a:p>
            <a:pPr algn="ctr"/>
            <a:r>
              <a:rPr lang="ru-RU" sz="1600" dirty="0"/>
              <a:t>дистанционная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984110" y="2082545"/>
            <a:ext cx="1949220" cy="83099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ru-RU" sz="700" dirty="0" smtClean="0"/>
          </a:p>
          <a:p>
            <a:pPr algn="ctr"/>
            <a:r>
              <a:rPr lang="ru-RU" sz="1600" dirty="0" smtClean="0"/>
              <a:t>СРОКИ ОБУЧЕНИЯ:</a:t>
            </a:r>
          </a:p>
          <a:p>
            <a:pPr algn="ctr"/>
            <a:r>
              <a:rPr lang="ru-RU" sz="1600" dirty="0" smtClean="0"/>
              <a:t>144 часа</a:t>
            </a:r>
          </a:p>
          <a:p>
            <a:pPr algn="ctr"/>
            <a:endParaRPr lang="ru-RU" sz="900" dirty="0" smtClean="0"/>
          </a:p>
        </p:txBody>
      </p:sp>
      <p:sp>
        <p:nvSpPr>
          <p:cNvPr id="32" name="TextBox 31"/>
          <p:cNvSpPr txBox="1"/>
          <p:nvPr/>
        </p:nvSpPr>
        <p:spPr>
          <a:xfrm>
            <a:off x="7502494" y="2082545"/>
            <a:ext cx="1949220" cy="83099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СТОИМОСТЬ ОБУЧЕНИЯ:</a:t>
            </a:r>
          </a:p>
          <a:p>
            <a:pPr algn="ctr"/>
            <a:r>
              <a:rPr lang="ru-RU" sz="1600" b="1" dirty="0" smtClean="0"/>
              <a:t>Бесплатно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475636" y="1838590"/>
            <a:ext cx="1293233" cy="2154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800" b="1" u="sng" dirty="0" smtClean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8 (846) </a:t>
            </a:r>
            <a:r>
              <a:rPr lang="ru-RU" sz="800" b="1" u="sng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263-01-31</a:t>
            </a:r>
            <a:endParaRPr lang="en-US" sz="800" b="1" u="sng" dirty="0">
              <a:solidFill>
                <a:schemeClr val="tx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279715" y="1686803"/>
            <a:ext cx="168507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dirty="0" smtClean="0">
                <a:latin typeface="Arial Black" panose="020B0A04020102020204" pitchFamily="34" charset="0"/>
                <a:cs typeface="Arial" panose="020B0604020202020204" pitchFamily="34" charset="0"/>
              </a:rPr>
              <a:t>Форма обратной связи</a:t>
            </a:r>
            <a:endParaRPr lang="en-US" sz="90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359547" y="3911938"/>
            <a:ext cx="2132874" cy="954107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Участники специальной 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военной 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операции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75" y="2054034"/>
            <a:ext cx="4832268" cy="3505975"/>
          </a:xfrm>
          <a:prstGeom prst="rect">
            <a:avLst/>
          </a:prstGeom>
        </p:spPr>
      </p:pic>
      <p:pic>
        <p:nvPicPr>
          <p:cNvPr id="17" name="Рисунок 16" descr="http://qrcoder.ru/code/?https%3A%2F%2Fforms.yandex.ru%2Fu%2F69735514f47e731280544e7e&amp;4&amp;0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1202" y="70134"/>
            <a:ext cx="1562100" cy="15621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60921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11269" y="6289147"/>
            <a:ext cx="79055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Образование для жизни и карьеры —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развивайтесь вместе с нами!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8288" y="25831"/>
            <a:ext cx="2115424" cy="105771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439486" y="79695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92275" y="1067675"/>
            <a:ext cx="111321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Программа повышения квалификации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ЭКСПЕДИТОР ПО ПЕРЕВОЗКЕ ГРУЗОВ</a:t>
            </a: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3" name="Заголовок 1"/>
          <p:cNvSpPr>
            <a:spLocks noGrp="1"/>
          </p:cNvSpPr>
          <p:nvPr>
            <p:ph type="ctrTitle"/>
          </p:nvPr>
        </p:nvSpPr>
        <p:spPr>
          <a:xfrm>
            <a:off x="5007188" y="5291942"/>
            <a:ext cx="6939832" cy="743666"/>
          </a:xfrm>
        </p:spPr>
        <p:txBody>
          <a:bodyPr>
            <a:noAutofit/>
          </a:bodyPr>
          <a:lstStyle/>
          <a:p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ПО ОКОНЧАНИИ КУРСА – ДИПЛОМ САМАРСКОГО НАЦИОНАЛЬНОГО ИССЛЕДОВАТЕЛЬСКОГО УНИВЕРСИТЕТА ИМЕНИ АКАДЕМИКА </a:t>
            </a:r>
            <a:b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С.П. КОРОЛЕВА О ПРОФЕССИОНАЛЬНОЙ ПЕРЕПОДГОТОВКЕ 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993498" y="2932505"/>
            <a:ext cx="6939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Наименование профессии: экспедитор по перевозке грузов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200" dirty="0"/>
          </a:p>
        </p:txBody>
      </p:sp>
      <p:sp>
        <p:nvSpPr>
          <p:cNvPr id="25" name="TextBox 24"/>
          <p:cNvSpPr txBox="1"/>
          <p:nvPr/>
        </p:nvSpPr>
        <p:spPr>
          <a:xfrm>
            <a:off x="5007188" y="3393085"/>
            <a:ext cx="6939832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Для кого образовательный курс: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007188" y="4930805"/>
            <a:ext cx="69398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Обучение предоставляется на основе среднего-профессионального образования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882595" y="2084783"/>
            <a:ext cx="1962910" cy="83099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1600" dirty="0" smtClean="0"/>
              <a:t>ФОРМА ОБУЧЕНИЯ:</a:t>
            </a:r>
          </a:p>
          <a:p>
            <a:pPr algn="ctr"/>
            <a:r>
              <a:rPr lang="ru-RU" sz="1600" dirty="0" smtClean="0"/>
              <a:t>Очно-заочная, </a:t>
            </a:r>
          </a:p>
          <a:p>
            <a:pPr algn="ctr"/>
            <a:r>
              <a:rPr lang="ru-RU" sz="1600" dirty="0"/>
              <a:t>дистанционная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984110" y="2082545"/>
            <a:ext cx="1949220" cy="83099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ru-RU" sz="700" dirty="0" smtClean="0"/>
          </a:p>
          <a:p>
            <a:pPr algn="ctr"/>
            <a:r>
              <a:rPr lang="ru-RU" sz="1600" dirty="0" smtClean="0"/>
              <a:t>СРОКИ ОБУЧЕНИЯ:</a:t>
            </a:r>
          </a:p>
          <a:p>
            <a:pPr algn="ctr"/>
            <a:r>
              <a:rPr lang="ru-RU" sz="1600" dirty="0" smtClean="0"/>
              <a:t>144 часа</a:t>
            </a:r>
          </a:p>
          <a:p>
            <a:pPr algn="ctr"/>
            <a:endParaRPr lang="ru-RU" sz="900" dirty="0" smtClean="0"/>
          </a:p>
        </p:txBody>
      </p:sp>
      <p:sp>
        <p:nvSpPr>
          <p:cNvPr id="32" name="TextBox 31"/>
          <p:cNvSpPr txBox="1"/>
          <p:nvPr/>
        </p:nvSpPr>
        <p:spPr>
          <a:xfrm>
            <a:off x="7502494" y="2082545"/>
            <a:ext cx="1949220" cy="83099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СТОИМОСТЬ ОБУЧЕНИЯ:</a:t>
            </a:r>
          </a:p>
          <a:p>
            <a:pPr algn="ctr"/>
            <a:r>
              <a:rPr lang="ru-RU" sz="1600" b="1" dirty="0" smtClean="0"/>
              <a:t>Бесплатно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475636" y="1838590"/>
            <a:ext cx="1293233" cy="2154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800" b="1" u="sng" dirty="0" smtClean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8 (846) </a:t>
            </a:r>
            <a:r>
              <a:rPr lang="ru-RU" sz="800" b="1" u="sng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263-01-31</a:t>
            </a:r>
            <a:endParaRPr lang="en-US" sz="800" b="1" u="sng" dirty="0">
              <a:solidFill>
                <a:schemeClr val="tx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279715" y="1686803"/>
            <a:ext cx="168507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dirty="0" smtClean="0">
                <a:latin typeface="Arial Black" panose="020B0A04020102020204" pitchFamily="34" charset="0"/>
                <a:cs typeface="Arial" panose="020B0604020202020204" pitchFamily="34" charset="0"/>
              </a:rPr>
              <a:t>Форма обратной связи</a:t>
            </a:r>
            <a:endParaRPr lang="en-US" sz="90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359547" y="3911938"/>
            <a:ext cx="2132874" cy="954107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Участники специальной 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военной 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операции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88" y="2082545"/>
            <a:ext cx="4840207" cy="3365225"/>
          </a:xfrm>
          <a:prstGeom prst="rect">
            <a:avLst/>
          </a:prstGeom>
        </p:spPr>
      </p:pic>
      <p:pic>
        <p:nvPicPr>
          <p:cNvPr id="17" name="Рисунок 16" descr="http://qrcoder.ru/code/?https%3A%2F%2Fforms.yandex.ru%2Fu%2F69735514f47e731280544e7e&amp;4&amp;0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1202" y="70134"/>
            <a:ext cx="1562100" cy="15621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679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676</TotalTime>
  <Words>237</Words>
  <Application>Microsoft Office PowerPoint</Application>
  <PresentationFormat>Широкоэкранный</PresentationFormat>
  <Paragraphs>79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Arial Black</vt:lpstr>
      <vt:lpstr>Calibri</vt:lpstr>
      <vt:lpstr>Calibri Light</vt:lpstr>
      <vt:lpstr>Тема Office</vt:lpstr>
      <vt:lpstr>  ПО ОКОНЧАНИИ КУРСА – УДОСТОВЕРЕНИЕ О ПОВЫШЕНИИ КВАЛИФИКАЦИИ САМАРСКОГО НАЦИОНАЛЬНОГО ИССЛЕДОВАТЕЛЬСКОГО УНИВЕРСИТЕТА ИМЕНИ АКАДЕМИКА  С.П. КОРОЛЕВА</vt:lpstr>
      <vt:lpstr>  ПО ОКОНЧАНИИ КУРСА – ДИПЛОМ САМАРСКОГО НАЦИОНАЛЬНОГО ИССЛЕДОВАТЕЛЬСКОГО УНИВЕРСИТЕТА ИМЕНИ АКАДЕМИКА  С.П. КОРОЛЕВА О ПРОФЕССИОНАЛЬНОЙ ПЕРЕПОДГОТОВКЕ </vt:lpstr>
      <vt:lpstr>  ПО ОКОНЧАНИИ КУРСА – ДИПЛОМ САМАРСКОГО НАЦИОНАЛЬНОГО ИССЛЕДОВАТЕЛЬСКОГО УНИВЕРСИТЕТА ИМЕНИ АКАДЕМИКА  С.П. КОРОЛЕВА О ПРОФЕССИОНАЛЬНОЙ ПЕРЕПОДГОТОВКЕ </vt:lpstr>
      <vt:lpstr>  ПО ОКОНЧАНИИ КУРСА – ДИПЛОМ САМАРСКОГО НАЦИОНАЛЬНОГО ИССЛЕДОВАТЕЛЬСКОГО УНИВЕРСИТЕТА ИМЕНИ АКАДЕМИКА  С.П. КОРОЛЕВА О ПРОФЕССИОНАЛЬНОЙ ПЕРЕПОДГОТОВКЕ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Профессия:  ПРЕДПРИНИМАТЕЛЬСКАЯ ДЕЯТЕЛЬНОСТЬ  Образовательные модули курса:  1.СЕЛФ-НАВЫКИ СОВРЕМЕННОГО ПРЕДПРИНИМАТЕЛЯ Развитие личной эффективности, критического мышления, soft skills  2.ИНСТРУМЕНТ КОММЕРЦИАЛИЗАЦИИ БИЗНЕС-ИДЕЙ Анализ рынка, упаковка идеи, выход на целевую аудиторию  3.ПРЕДПРИНИМАТЕЛЬСКИЕ РИСКИ Управление неопределённостью, юридические и финансовые угрозы  4.УПРАВЛЕНИЕ ПРОЕКТАМИ Agile и классические методы управления проектами, командная работа  5.БИЗНЕС-ПЛАНИРОВАНИЕ В ПРЕДПРИНИМАТЕЛЬСКОЙ ДЕЯТЕЛЬНОСТИ. БЕРЕЖЛИВОЕ ПРОИЗВОДСТВО Финансовое моделирование, эффективное управление ресурсами, lean-подходы  Начните путь к собственному бизнесу — развивайтесь вместе с нами!</dc:title>
  <dc:creator>PC</dc:creator>
  <cp:lastModifiedBy>1</cp:lastModifiedBy>
  <cp:revision>36</cp:revision>
  <dcterms:created xsi:type="dcterms:W3CDTF">2026-01-13T05:48:02Z</dcterms:created>
  <dcterms:modified xsi:type="dcterms:W3CDTF">2026-01-30T09:20:15Z</dcterms:modified>
</cp:coreProperties>
</file>