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81" r:id="rId4"/>
    <p:sldId id="282" r:id="rId5"/>
    <p:sldId id="283" r:id="rId6"/>
    <p:sldId id="279" r:id="rId7"/>
    <p:sldId id="25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37C"/>
    <a:srgbClr val="E30C14"/>
    <a:srgbClr val="D1E7F5"/>
    <a:srgbClr val="84A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C2008-3321-495C-B198-93D255144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B5A2B4-9E99-429C-828C-822395053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A58F3E-9500-477F-A0F4-35D810BAE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0D8A-D0AE-4F32-B2BF-FC668B7C8913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3D991D-D3EC-40F0-ABE4-175073633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2FA99E-17A0-4259-ABB5-BC6C438D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B4DC-7613-48E9-9608-0E7F9196E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2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E3F3E0-887E-49D2-8765-D5EF2CECD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ED93D6-7A11-498E-AFDC-AD392BF98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4F6152-D30A-4F76-94E4-32C772395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0D8A-D0AE-4F32-B2BF-FC668B7C8913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126101-ACB9-410E-9627-18243F636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0251EA-D911-4908-8360-00D10855B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B4DC-7613-48E9-9608-0E7F9196E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98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1EF750-DAA1-4A7B-AE97-9EFFE397E0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4B082C-6E13-4A34-BC06-456A5EE75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4D8A0C-77B3-45C9-AAEB-6B80C629F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0D8A-D0AE-4F32-B2BF-FC668B7C8913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E53A0F-3811-4946-9016-F68CCFAC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8FA8CA-BB54-428E-872A-ED342E18F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B4DC-7613-48E9-9608-0E7F9196E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27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C82E28-4B1D-4929-92FD-16D76F0F7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AA2580-E976-452D-A728-72CFD9EB7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579B33-37A4-4A58-9F5B-457E6C60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0D8A-D0AE-4F32-B2BF-FC668B7C8913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E05C16-279E-49DB-8FB4-DB29618A1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EEE4F0-4085-41FD-AF16-7E6D5F6E8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B4DC-7613-48E9-9608-0E7F9196E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27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20315-4695-4ED2-A39B-DBC272E7B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84F3E9-FE88-40A3-B6C7-A48E67585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ECBF5-6D9D-4A0C-8D6A-C334E7A03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0D8A-D0AE-4F32-B2BF-FC668B7C8913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E742E6-1591-4C02-8E35-9A9D398E1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911D18-7B61-48FD-9444-210261E90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B4DC-7613-48E9-9608-0E7F9196E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0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1CC70-9A08-4342-A1C4-D0F053AC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616185-B7AD-43CA-8C50-0E2D2D72A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E7AA37-9D47-4675-B348-C26B8F1AC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3D46DE-C70E-4BB3-B003-E6ADD1D20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0D8A-D0AE-4F32-B2BF-FC668B7C8913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2700C6-6978-41A5-9139-6F1C9716B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946100-D0B9-4C93-A20D-F1C9EFC4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B4DC-7613-48E9-9608-0E7F9196E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80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A9F2B3-E05D-42DA-B006-B22ED3E63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588B86-9870-4F44-A221-892478E9D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EF97CC-69A5-4A38-8F6D-6BC89D703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882D23-B963-4A60-8754-20906FAE1B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B3FB99-63D4-4380-95AC-92F660E28E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9F11C04-A91D-4C00-9462-D0AAEDD19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0D8A-D0AE-4F32-B2BF-FC668B7C8913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C9959D7-28B3-455E-BD4D-A8675E895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69B4FD2-942A-490E-A84C-1F2A1BEE4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B4DC-7613-48E9-9608-0E7F9196E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23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3D86E-1F82-4A78-A677-C36AD8DC8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4281E4-A8F6-4FE2-8B70-9E734A8F7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0D8A-D0AE-4F32-B2BF-FC668B7C8913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410D3F-3667-4901-BA0E-EEA16197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385DA4-680F-4FAF-95ED-AB0D4FEFC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B4DC-7613-48E9-9608-0E7F9196E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968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AADAF4-5EA6-4F9B-8AAF-331C97A7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0D8A-D0AE-4F32-B2BF-FC668B7C8913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94F0EEC-10A3-4AA9-918C-47A342EBF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DE9177-A69A-4783-9CD0-234BFCB47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B4DC-7613-48E9-9608-0E7F9196E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842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71195-F5D2-44E1-9D6A-4618AF96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E6D7CC-FF05-45CB-B689-B78D15802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AFF974-3253-4473-92F7-9F1C3C23E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C6B133-8ACE-4E53-BB0F-EDE2985FA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0D8A-D0AE-4F32-B2BF-FC668B7C8913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31C2E0-2306-4292-9CA6-441369508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03C272-6973-4110-9FA7-0BF3D1885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B4DC-7613-48E9-9608-0E7F9196E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08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0A100-F9AB-411D-87CE-77FD9E146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DFC61A6-BA41-44C5-937A-8A47FE09B6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6AD62E-F8CA-47FA-BD34-F99A40B19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1D0FD0-68DC-438D-A536-3023A3A37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0D8A-D0AE-4F32-B2BF-FC668B7C8913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46BFBB-A372-4A7B-9B26-388BD8609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1150D7-7D52-4B62-96B9-B8358EA66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B4DC-7613-48E9-9608-0E7F9196E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74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B66784-D1DD-47E5-BEA6-B425DA2B8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8A1332-D5C3-4F8C-9539-73DF904E1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9D2150-EA25-47C4-8F88-04C87467FC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60D8A-D0AE-4F32-B2BF-FC668B7C8913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BF127A-515D-4B5F-A34C-4F20400D9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055191-2BB8-4373-8CBC-C6F64029A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6B4DC-7613-48E9-9608-0E7F9196E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00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7.svg"/><Relationship Id="rId7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xportcenter.ru/services/obrazovatelnye-uslugi/" TargetMode="External"/><Relationship Id="rId13" Type="http://schemas.openxmlformats.org/officeDocument/2006/relationships/hyperlink" Target="https://myexport.exportcenter.ru/services/business/Analiticheskie_otchety_i_issledovaniya/Analiticheskie_uslugi" TargetMode="External"/><Relationship Id="rId3" Type="http://schemas.openxmlformats.org/officeDocument/2006/relationships/hyperlink" Target="https://myexport.exportcenter.ru/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8.jpeg"/><Relationship Id="rId2" Type="http://schemas.openxmlformats.org/officeDocument/2006/relationships/hyperlink" Target="https://www.exportcente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hyperlink" Target="https://www.exportcenter.ru/events/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4.png"/><Relationship Id="rId4" Type="http://schemas.openxmlformats.org/officeDocument/2006/relationships/hyperlink" Target="https://www.exportcenter.ru/services/podderzhka-eksportnykh-postavok/pravovaya_podderzhka_proekt_eksportnogo_kontrakta/" TargetMode="External"/><Relationship Id="rId9" Type="http://schemas.openxmlformats.org/officeDocument/2006/relationships/image" Target="../media/image3.png"/><Relationship Id="rId14" Type="http://schemas.openxmlformats.org/officeDocument/2006/relationships/hyperlink" Target="https://myexport.exportcenter.ru/services/business/Obuchenie_VED/Uchebnye_posobiy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hyperlink" Target="mailto:zotovasa@rus63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3ABDAA-A682-4137-AD50-71059E1D7F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35"/>
          <a:stretch/>
        </p:blipFill>
        <p:spPr>
          <a:xfrm>
            <a:off x="0" y="76"/>
            <a:ext cx="12192000" cy="52094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F2175E-93B1-46AB-BBE5-4FF0675D4221}"/>
              </a:ext>
            </a:extLst>
          </p:cNvPr>
          <p:cNvSpPr txBox="1"/>
          <p:nvPr/>
        </p:nvSpPr>
        <p:spPr>
          <a:xfrm>
            <a:off x="7415091" y="5847127"/>
            <a:ext cx="3994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>
                <a:solidFill>
                  <a:srgbClr val="10437C"/>
                </a:solidFill>
              </a:rPr>
              <a:t>г. Самара, ул. Молодогвардейская, 211</a:t>
            </a:r>
          </a:p>
          <a:p>
            <a:pPr algn="r"/>
            <a:r>
              <a:rPr lang="ru-RU" b="1" dirty="0">
                <a:solidFill>
                  <a:srgbClr val="10437C"/>
                </a:solidFill>
              </a:rPr>
              <a:t>8 (846) 262-00-62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4EA3E8-75BE-4D17-8A73-089D43D63107}"/>
              </a:ext>
            </a:extLst>
          </p:cNvPr>
          <p:cNvSpPr txBox="1"/>
          <p:nvPr/>
        </p:nvSpPr>
        <p:spPr>
          <a:xfrm>
            <a:off x="331943" y="5392786"/>
            <a:ext cx="4842992" cy="1255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1043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1043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ПОДДЕРЖКИ ЭКСПОРТА </a:t>
            </a:r>
            <a:endParaRPr lang="en-US" sz="2800" b="1" dirty="0">
              <a:solidFill>
                <a:srgbClr val="1043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1043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САМАРСКОЙ ОБЛАСТИ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9ED7B3-727A-482E-B753-2025DCFD7D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3" t="88788" r="21284" b="7741"/>
          <a:stretch/>
        </p:blipFill>
        <p:spPr>
          <a:xfrm>
            <a:off x="9360433" y="6195459"/>
            <a:ext cx="260060" cy="2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8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326" y="1201783"/>
            <a:ext cx="10515600" cy="43157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Инструменты поддержки предпринимателей в 2023 г</a:t>
            </a:r>
            <a:r>
              <a:rPr lang="ru-RU" sz="3200" b="1" dirty="0"/>
              <a:t>.</a:t>
            </a:r>
            <a:endParaRPr lang="ru-RU" sz="2800" b="1" dirty="0"/>
          </a:p>
        </p:txBody>
      </p:sp>
      <p:sp>
        <p:nvSpPr>
          <p:cNvPr id="203" name="Прямоугольник 202"/>
          <p:cNvSpPr/>
          <p:nvPr/>
        </p:nvSpPr>
        <p:spPr>
          <a:xfrm>
            <a:off x="351779" y="1621760"/>
            <a:ext cx="2199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chemeClr val="tx2"/>
                </a:solidFill>
                <a:ea typeface="Calibri" panose="020F0502020204030204" pitchFamily="34" charset="0"/>
              </a:rPr>
              <a:t>Комплексные услуги</a:t>
            </a: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205" name="Прямоугольник 204"/>
          <p:cNvSpPr/>
          <p:nvPr/>
        </p:nvSpPr>
        <p:spPr>
          <a:xfrm>
            <a:off x="7520275" y="1707780"/>
            <a:ext cx="3609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tx2"/>
                </a:solidFill>
              </a:rPr>
              <a:t>Самостоятельные услуги</a:t>
            </a:r>
          </a:p>
        </p:txBody>
      </p:sp>
      <p:sp>
        <p:nvSpPr>
          <p:cNvPr id="206" name="Прямоугольник 205"/>
          <p:cNvSpPr/>
          <p:nvPr/>
        </p:nvSpPr>
        <p:spPr>
          <a:xfrm>
            <a:off x="7373366" y="2189387"/>
            <a:ext cx="420228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spcBef>
                <a:spcPts val="600"/>
              </a:spcBef>
            </a:pPr>
            <a:r>
              <a:rPr lang="ru-RU" sz="1600" b="1" dirty="0">
                <a:latin typeface="Bebas Neue Bold" panose="020B0606020202050201"/>
                <a:ea typeface="Calibri" panose="020F0502020204030204" pitchFamily="34" charset="0"/>
                <a:cs typeface="Arial"/>
              </a:rPr>
              <a:t>Образовательные программы </a:t>
            </a:r>
          </a:p>
          <a:p>
            <a:pPr algn="ctr" defTabSz="711200">
              <a:spcBef>
                <a:spcPts val="600"/>
              </a:spcBef>
            </a:pPr>
            <a:r>
              <a:rPr lang="ru-RU" sz="1600" b="1" dirty="0">
                <a:latin typeface="Bebas Neue Bold" panose="020B0606020202050201"/>
                <a:ea typeface="Calibri" panose="020F0502020204030204" pitchFamily="34" charset="0"/>
                <a:cs typeface="Arial"/>
              </a:rPr>
              <a:t>семинары</a:t>
            </a:r>
            <a:endParaRPr lang="ru-RU" b="1" dirty="0">
              <a:latin typeface="Bebas Neue Bold" panose="020B0606020202050201"/>
              <a:ea typeface="Calibri" panose="020F0502020204030204" pitchFamily="34" charset="0"/>
              <a:cs typeface="Arial"/>
            </a:endParaRPr>
          </a:p>
        </p:txBody>
      </p:sp>
      <p:sp>
        <p:nvSpPr>
          <p:cNvPr id="207" name="Прямоугольник 206"/>
          <p:cNvSpPr/>
          <p:nvPr/>
        </p:nvSpPr>
        <p:spPr>
          <a:xfrm>
            <a:off x="8050142" y="3024386"/>
            <a:ext cx="25497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spcBef>
                <a:spcPts val="1200"/>
              </a:spcBef>
            </a:pPr>
            <a:r>
              <a:rPr lang="ru-RU" dirty="0">
                <a:solidFill>
                  <a:srgbClr val="000000"/>
                </a:solidFill>
                <a:latin typeface="Bebas Neue Bold" panose="020B0606020202050201"/>
                <a:ea typeface="Calibri" panose="020F0502020204030204" pitchFamily="34" charset="0"/>
                <a:cs typeface="Arial"/>
              </a:rPr>
              <a:t>Сертификация</a:t>
            </a:r>
            <a:endParaRPr lang="ru-RU" sz="2000" dirty="0">
              <a:solidFill>
                <a:srgbClr val="000000"/>
              </a:solidFill>
              <a:latin typeface="Bebas Neue Bold" panose="020B0606020202050201"/>
              <a:cs typeface="Arial"/>
            </a:endParaRPr>
          </a:p>
        </p:txBody>
      </p:sp>
      <p:sp>
        <p:nvSpPr>
          <p:cNvPr id="40" name="Прямоугольник 39"/>
          <p:cNvSpPr/>
          <p:nvPr/>
        </p:nvSpPr>
        <p:spPr>
          <a:xfrm flipV="1">
            <a:off x="432847" y="2174724"/>
            <a:ext cx="1984645" cy="1170383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00" kern="0">
              <a:solidFill>
                <a:prstClr val="white"/>
              </a:solidFill>
              <a:cs typeface="Arial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2196" y="2409175"/>
            <a:ext cx="18184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spcBef>
                <a:spcPts val="1200"/>
              </a:spcBef>
            </a:pPr>
            <a:r>
              <a:rPr lang="ru-RU" sz="1600" b="1" dirty="0">
                <a:latin typeface="Bebas Neue Bold" panose="020B0606020202050201" pitchFamily="34" charset="-52"/>
                <a:ea typeface="Calibri" panose="020F0502020204030204" pitchFamily="34" charset="0"/>
                <a:cs typeface="Arial"/>
              </a:rPr>
              <a:t>Сопровождение экспортного контракта</a:t>
            </a:r>
            <a:endParaRPr lang="ru-RU" sz="1600" b="1" dirty="0">
              <a:latin typeface="Bebas Neue Bold" panose="020B0606020202050201" pitchFamily="34" charset="-52"/>
              <a:cs typeface="Arial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03991" y="1956304"/>
            <a:ext cx="36254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711200"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1</a:t>
            </a:r>
          </a:p>
        </p:txBody>
      </p:sp>
      <p:sp>
        <p:nvSpPr>
          <p:cNvPr id="44" name="Прямоугольник 43"/>
          <p:cNvSpPr/>
          <p:nvPr/>
        </p:nvSpPr>
        <p:spPr>
          <a:xfrm flipV="1">
            <a:off x="2588636" y="2174724"/>
            <a:ext cx="1984645" cy="1170383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00" kern="0">
              <a:solidFill>
                <a:prstClr val="white"/>
              </a:solidFill>
              <a:cs typeface="Arial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697985" y="2409175"/>
            <a:ext cx="18184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spcBef>
                <a:spcPts val="1200"/>
              </a:spcBef>
            </a:pPr>
            <a:r>
              <a:rPr lang="ru-RU" sz="1600" dirty="0">
                <a:solidFill>
                  <a:srgbClr val="000000"/>
                </a:solidFill>
                <a:latin typeface="Bebas Neue Bold" panose="020B0606020202050201" pitchFamily="34" charset="-52"/>
                <a:cs typeface="Arial"/>
              </a:rPr>
              <a:t>Поиск и подбор иностранного покупателя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759780" y="1956304"/>
            <a:ext cx="36254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711200"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2</a:t>
            </a:r>
          </a:p>
        </p:txBody>
      </p:sp>
      <p:sp>
        <p:nvSpPr>
          <p:cNvPr id="47" name="Прямоугольник 46"/>
          <p:cNvSpPr/>
          <p:nvPr/>
        </p:nvSpPr>
        <p:spPr>
          <a:xfrm flipV="1">
            <a:off x="4773927" y="2193032"/>
            <a:ext cx="1984645" cy="1170383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00" kern="0">
              <a:solidFill>
                <a:prstClr val="white"/>
              </a:solidFill>
              <a:cs typeface="Arial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744425" y="2197539"/>
            <a:ext cx="194313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spcBef>
                <a:spcPts val="1200"/>
              </a:spcBef>
            </a:pPr>
            <a:endParaRPr lang="ru-RU" sz="100" dirty="0">
              <a:solidFill>
                <a:srgbClr val="000000"/>
              </a:solidFill>
              <a:latin typeface="Bebas Neue Bold" panose="020B0606020202050201" pitchFamily="34" charset="-52"/>
              <a:ea typeface="Calibri" panose="020F0502020204030204" pitchFamily="34" charset="0"/>
              <a:cs typeface="Arial"/>
            </a:endParaRPr>
          </a:p>
          <a:p>
            <a:pPr algn="ctr" defTabSz="711200">
              <a:spcBef>
                <a:spcPts val="1200"/>
              </a:spcBef>
            </a:pPr>
            <a:r>
              <a:rPr lang="ru-RU" sz="1600" dirty="0">
                <a:solidFill>
                  <a:srgbClr val="000000"/>
                </a:solidFill>
                <a:latin typeface="Bebas Neue Bold" panose="020B0606020202050201" pitchFamily="34" charset="-52"/>
                <a:ea typeface="Calibri" panose="020F0502020204030204" pitchFamily="34" charset="0"/>
                <a:cs typeface="Arial"/>
              </a:rPr>
              <a:t>Поиск российского поставщика по запросу импортера</a:t>
            </a:r>
            <a:endParaRPr lang="ru-RU" sz="1600" dirty="0">
              <a:solidFill>
                <a:srgbClr val="000000"/>
              </a:solidFill>
              <a:latin typeface="Bebas Neue Bold" panose="020B0606020202050201" pitchFamily="34" charset="-52"/>
              <a:cs typeface="Arial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915569" y="1956304"/>
            <a:ext cx="36254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711200"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3</a:t>
            </a:r>
          </a:p>
        </p:txBody>
      </p:sp>
      <p:sp>
        <p:nvSpPr>
          <p:cNvPr id="50" name="Прямоугольник 49"/>
          <p:cNvSpPr/>
          <p:nvPr/>
        </p:nvSpPr>
        <p:spPr>
          <a:xfrm flipV="1">
            <a:off x="432847" y="3616288"/>
            <a:ext cx="1984645" cy="1170383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00" kern="0">
              <a:solidFill>
                <a:prstClr val="white"/>
              </a:solidFill>
              <a:cs typeface="Arial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32847" y="3850739"/>
            <a:ext cx="19277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spcBef>
                <a:spcPts val="1200"/>
              </a:spcBef>
            </a:pPr>
            <a:r>
              <a:rPr lang="ru-RU" sz="1600" dirty="0">
                <a:solidFill>
                  <a:srgbClr val="000000"/>
                </a:solidFill>
                <a:latin typeface="Bebas Neue Bold" panose="020B0606020202050201" pitchFamily="34" charset="-52"/>
                <a:ea typeface="Calibri" panose="020F0502020204030204" pitchFamily="34" charset="0"/>
                <a:cs typeface="Arial"/>
              </a:rPr>
              <a:t>Проведение международных бизнес-миссий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03991" y="3397868"/>
            <a:ext cx="36254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711200"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4</a:t>
            </a:r>
          </a:p>
        </p:txBody>
      </p:sp>
      <p:sp>
        <p:nvSpPr>
          <p:cNvPr id="53" name="Прямоугольник 52"/>
          <p:cNvSpPr/>
          <p:nvPr/>
        </p:nvSpPr>
        <p:spPr>
          <a:xfrm flipV="1">
            <a:off x="2588636" y="3616288"/>
            <a:ext cx="1984645" cy="1170383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00" kern="0">
              <a:solidFill>
                <a:prstClr val="white"/>
              </a:solidFill>
              <a:cs typeface="Arial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697985" y="3777640"/>
            <a:ext cx="18184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spcBef>
                <a:spcPts val="1200"/>
              </a:spcBef>
            </a:pPr>
            <a:r>
              <a:rPr lang="ru-RU" sz="1600" dirty="0">
                <a:solidFill>
                  <a:srgbClr val="000000"/>
                </a:solidFill>
                <a:latin typeface="Bebas Neue Bold" panose="020B0606020202050201" pitchFamily="34" charset="-52"/>
                <a:cs typeface="Arial"/>
              </a:rPr>
              <a:t>Проведение реверсных бизнес-миссий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759780" y="3397868"/>
            <a:ext cx="36254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711200"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5</a:t>
            </a:r>
          </a:p>
        </p:txBody>
      </p:sp>
      <p:sp>
        <p:nvSpPr>
          <p:cNvPr id="56" name="Прямоугольник 55"/>
          <p:cNvSpPr/>
          <p:nvPr/>
        </p:nvSpPr>
        <p:spPr>
          <a:xfrm flipV="1">
            <a:off x="4744425" y="3616288"/>
            <a:ext cx="1984645" cy="1170383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00" kern="0">
              <a:solidFill>
                <a:prstClr val="white"/>
              </a:solidFill>
              <a:cs typeface="Arial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744425" y="3766917"/>
            <a:ext cx="19277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spcBef>
                <a:spcPts val="1200"/>
              </a:spcBef>
            </a:pPr>
            <a:r>
              <a:rPr lang="ru-RU" sz="1600" dirty="0">
                <a:solidFill>
                  <a:srgbClr val="000000"/>
                </a:solidFill>
                <a:latin typeface="Bebas Neue Bold" panose="020B0606020202050201" pitchFamily="34" charset="-52"/>
                <a:ea typeface="Calibri" panose="020F0502020204030204" pitchFamily="34" charset="0"/>
                <a:cs typeface="Arial"/>
              </a:rPr>
              <a:t>Проведение межрегиональных бизнес-миссий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4915569" y="3397868"/>
            <a:ext cx="36254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711200"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6</a:t>
            </a:r>
          </a:p>
        </p:txBody>
      </p:sp>
      <p:sp>
        <p:nvSpPr>
          <p:cNvPr id="59" name="Прямоугольник 58"/>
          <p:cNvSpPr/>
          <p:nvPr/>
        </p:nvSpPr>
        <p:spPr>
          <a:xfrm flipV="1">
            <a:off x="432847" y="5057852"/>
            <a:ext cx="1984645" cy="1170383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00" kern="0">
              <a:solidFill>
                <a:prstClr val="white"/>
              </a:solidFill>
              <a:cs typeface="Arial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76266" y="5162985"/>
            <a:ext cx="18184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spcBef>
                <a:spcPts val="1200"/>
              </a:spcBef>
            </a:pPr>
            <a:r>
              <a:rPr lang="ru-RU" sz="1600" dirty="0">
                <a:solidFill>
                  <a:srgbClr val="000000"/>
                </a:solidFill>
                <a:latin typeface="Bebas Neue Bold" panose="020B0606020202050201" pitchFamily="34" charset="-52"/>
                <a:ea typeface="Calibri" panose="020F0502020204030204" pitchFamily="34" charset="0"/>
                <a:cs typeface="Arial"/>
              </a:rPr>
              <a:t>Участие в международных выставках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03991" y="4839432"/>
            <a:ext cx="36254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711200"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7</a:t>
            </a:r>
          </a:p>
        </p:txBody>
      </p:sp>
      <p:sp>
        <p:nvSpPr>
          <p:cNvPr id="62" name="Прямоугольник 61"/>
          <p:cNvSpPr/>
          <p:nvPr/>
        </p:nvSpPr>
        <p:spPr>
          <a:xfrm flipV="1">
            <a:off x="2588636" y="5057852"/>
            <a:ext cx="1984645" cy="1170383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00" kern="0">
              <a:solidFill>
                <a:prstClr val="white"/>
              </a:solidFill>
              <a:cs typeface="Arial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697985" y="5409206"/>
            <a:ext cx="18184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spcBef>
                <a:spcPts val="1200"/>
              </a:spcBef>
            </a:pPr>
            <a:r>
              <a:rPr lang="en-US" sz="1600" dirty="0">
                <a:solidFill>
                  <a:srgbClr val="000000"/>
                </a:solidFill>
                <a:latin typeface="Bebas Neue Bold" panose="020B0606020202050201" pitchFamily="34" charset="-52"/>
                <a:cs typeface="Arial"/>
              </a:rPr>
              <a:t>E-Commerce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2759780" y="4839432"/>
            <a:ext cx="36254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711200"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8</a:t>
            </a:r>
          </a:p>
        </p:txBody>
      </p:sp>
      <p:sp>
        <p:nvSpPr>
          <p:cNvPr id="65" name="Прямоугольник 64"/>
          <p:cNvSpPr/>
          <p:nvPr/>
        </p:nvSpPr>
        <p:spPr>
          <a:xfrm flipV="1">
            <a:off x="4744425" y="5057852"/>
            <a:ext cx="1984645" cy="1170383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00" kern="0">
              <a:solidFill>
                <a:prstClr val="white"/>
              </a:solidFill>
              <a:cs typeface="Arial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744425" y="5219913"/>
            <a:ext cx="19431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spcBef>
                <a:spcPts val="1200"/>
              </a:spcBef>
            </a:pPr>
            <a:r>
              <a:rPr lang="ru-RU" sz="1600" dirty="0">
                <a:solidFill>
                  <a:srgbClr val="000000"/>
                </a:solidFill>
                <a:latin typeface="Bebas Neue Bold" panose="020B0606020202050201" pitchFamily="34" charset="-52"/>
                <a:ea typeface="Calibri" panose="020F0502020204030204" pitchFamily="34" charset="0"/>
                <a:cs typeface="Arial"/>
              </a:rPr>
              <a:t>Комплексные программы по развитию экспорта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4915569" y="4839432"/>
            <a:ext cx="36254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711200"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9</a:t>
            </a:r>
          </a:p>
        </p:txBody>
      </p:sp>
      <p:sp>
        <p:nvSpPr>
          <p:cNvPr id="38" name="Прямоугольник 37"/>
          <p:cNvSpPr/>
          <p:nvPr/>
        </p:nvSpPr>
        <p:spPr>
          <a:xfrm flipV="1">
            <a:off x="7333361" y="2173546"/>
            <a:ext cx="4214963" cy="698466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00" kern="0">
              <a:solidFill>
                <a:prstClr val="white"/>
              </a:solidFill>
              <a:cs typeface="Arial"/>
            </a:endParaRPr>
          </a:p>
        </p:txBody>
      </p:sp>
      <p:sp>
        <p:nvSpPr>
          <p:cNvPr id="39" name="Прямоугольник 38"/>
          <p:cNvSpPr/>
          <p:nvPr/>
        </p:nvSpPr>
        <p:spPr>
          <a:xfrm flipV="1">
            <a:off x="7333361" y="2968347"/>
            <a:ext cx="4214963" cy="492797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00" kern="0">
              <a:solidFill>
                <a:prstClr val="white"/>
              </a:solidFill>
              <a:cs typeface="Arial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6DA5D64-5340-4B6D-B574-B1892E3FA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89" y="322250"/>
            <a:ext cx="1377815" cy="609653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418402F-DC5C-4AE8-8CB1-2CBA7386F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305" y="322250"/>
            <a:ext cx="1103472" cy="609653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149F8A6-E44E-4488-875B-CC0F7725C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705" y="325718"/>
            <a:ext cx="1377815" cy="615749"/>
          </a:xfrm>
          <a:prstGeom prst="rect">
            <a:avLst/>
          </a:prstGeom>
        </p:spPr>
      </p:pic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4C695E12-6C5D-43A8-B121-AF861F4F73BB}"/>
              </a:ext>
            </a:extLst>
          </p:cNvPr>
          <p:cNvSpPr/>
          <p:nvPr/>
        </p:nvSpPr>
        <p:spPr>
          <a:xfrm flipV="1">
            <a:off x="7334638" y="3554962"/>
            <a:ext cx="4214963" cy="448811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00" kern="0">
              <a:solidFill>
                <a:prstClr val="white"/>
              </a:solidFill>
              <a:cs typeface="Arial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848E7F86-7CAF-487E-BE5E-756412794CBC}"/>
              </a:ext>
            </a:extLst>
          </p:cNvPr>
          <p:cNvSpPr/>
          <p:nvPr/>
        </p:nvSpPr>
        <p:spPr>
          <a:xfrm>
            <a:off x="8050142" y="3597923"/>
            <a:ext cx="25497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spcBef>
                <a:spcPts val="1200"/>
              </a:spcBef>
            </a:pPr>
            <a:r>
              <a:rPr lang="ru-RU" dirty="0">
                <a:solidFill>
                  <a:srgbClr val="000000"/>
                </a:solidFill>
                <a:latin typeface="Bebas Neue Bold" panose="020B0606020202050201"/>
                <a:cs typeface="Arial"/>
              </a:rPr>
              <a:t>Консультации</a:t>
            </a:r>
            <a:endParaRPr lang="ru-RU" sz="2000" dirty="0">
              <a:solidFill>
                <a:srgbClr val="000000"/>
              </a:solidFill>
              <a:latin typeface="Bebas Neue Bold" panose="020B0606020202050201"/>
              <a:cs typeface="Arial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A94D2457-7F36-4CE9-AD21-5DA79E18D2DB}"/>
              </a:ext>
            </a:extLst>
          </p:cNvPr>
          <p:cNvSpPr/>
          <p:nvPr/>
        </p:nvSpPr>
        <p:spPr>
          <a:xfrm flipV="1">
            <a:off x="7334638" y="4107358"/>
            <a:ext cx="4214963" cy="708261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00" kern="0">
              <a:solidFill>
                <a:prstClr val="white"/>
              </a:solidFill>
              <a:cs typeface="Arial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7BDA9EF-61C8-4AA7-BBE4-54E0B0C1E512}"/>
              </a:ext>
            </a:extLst>
          </p:cNvPr>
          <p:cNvSpPr txBox="1"/>
          <p:nvPr/>
        </p:nvSpPr>
        <p:spPr>
          <a:xfrm>
            <a:off x="7355393" y="4174862"/>
            <a:ext cx="42149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в организации и осуществлении транспортировки продукции </a:t>
            </a:r>
            <a:endParaRPr lang="ru-RU" sz="1600" b="1" dirty="0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C532C9-8A8A-458F-8A91-C141934353D6}"/>
              </a:ext>
            </a:extLst>
          </p:cNvPr>
          <p:cNvSpPr/>
          <p:nvPr/>
        </p:nvSpPr>
        <p:spPr>
          <a:xfrm flipV="1">
            <a:off x="7346038" y="4919204"/>
            <a:ext cx="4214964" cy="674586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00" kern="0">
              <a:solidFill>
                <a:prstClr val="white"/>
              </a:solidFill>
              <a:cs typeface="Arial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CD9960D9-AD9D-4990-882E-FD1C33734F53}"/>
              </a:ext>
            </a:extLst>
          </p:cNvPr>
          <p:cNvSpPr/>
          <p:nvPr/>
        </p:nvSpPr>
        <p:spPr>
          <a:xfrm>
            <a:off x="7346038" y="5105349"/>
            <a:ext cx="42149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spcBef>
                <a:spcPts val="1200"/>
              </a:spcBef>
            </a:pPr>
            <a:r>
              <a:rPr lang="ru-RU" sz="1600" dirty="0">
                <a:solidFill>
                  <a:srgbClr val="000000"/>
                </a:solidFill>
                <a:latin typeface="Bebas Neue Bold" panose="020B0606020202050201"/>
                <a:cs typeface="Arial"/>
              </a:rPr>
              <a:t>Маркетинговые или патентные исследования</a:t>
            </a: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AEBBB318-8D3E-42ED-BFFF-C4B9CC35D066}"/>
              </a:ext>
            </a:extLst>
          </p:cNvPr>
          <p:cNvSpPr/>
          <p:nvPr/>
        </p:nvSpPr>
        <p:spPr>
          <a:xfrm>
            <a:off x="7334638" y="5767045"/>
            <a:ext cx="42564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spcBef>
                <a:spcPts val="1200"/>
              </a:spcBef>
            </a:pPr>
            <a:r>
              <a:rPr lang="ru-RU" sz="1600" dirty="0">
                <a:solidFill>
                  <a:srgbClr val="000000"/>
                </a:solidFill>
                <a:latin typeface="Bebas Neue Bold" panose="020B0606020202050201"/>
                <a:cs typeface="Arial"/>
              </a:rPr>
              <a:t>Защита интеллектуальной собственности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FDB57252-342B-49FE-AA98-13822BB3D002}"/>
              </a:ext>
            </a:extLst>
          </p:cNvPr>
          <p:cNvSpPr/>
          <p:nvPr/>
        </p:nvSpPr>
        <p:spPr>
          <a:xfrm flipV="1">
            <a:off x="7346038" y="5690124"/>
            <a:ext cx="4214964" cy="506160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00" kern="0">
              <a:solidFill>
                <a:prstClr val="white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3821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2505353" y="1764276"/>
            <a:ext cx="7239000" cy="4572213"/>
            <a:chOff x="762000" y="1666875"/>
            <a:chExt cx="7239000" cy="325755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762000" y="1666875"/>
              <a:ext cx="33147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4076700" y="4924425"/>
              <a:ext cx="3924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4076700" y="1666875"/>
              <a:ext cx="0" cy="325755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Прямоугольник 13"/>
          <p:cNvSpPr/>
          <p:nvPr/>
        </p:nvSpPr>
        <p:spPr>
          <a:xfrm>
            <a:off x="6165737" y="1997906"/>
            <a:ext cx="3737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860000"/>
                </a:solidFill>
                <a:latin typeface="Bebas Neue Bold" panose="020B0606020202050201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Обучающие мероприятия</a:t>
            </a:r>
            <a:endParaRPr lang="ru-RU" sz="2000" dirty="0">
              <a:solidFill>
                <a:srgbClr val="860000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76486" y="1993625"/>
            <a:ext cx="34004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860000"/>
                </a:solidFill>
                <a:latin typeface="Bebas Neue Bold" panose="020B0606020202050201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Комплексные услуги ЦПЭ </a:t>
            </a:r>
            <a:endParaRPr lang="ru-RU" sz="2000" dirty="0">
              <a:solidFill>
                <a:srgbClr val="860000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367239" y="1682321"/>
            <a:ext cx="138113" cy="123459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781569" y="6253769"/>
            <a:ext cx="138113" cy="13811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9705870" y="6253769"/>
            <a:ext cx="138113" cy="13811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750995" y="1691847"/>
            <a:ext cx="138113" cy="123459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488693" y="3647274"/>
            <a:ext cx="1215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Размещение на электронных площадках</a:t>
            </a:r>
            <a:endParaRPr lang="ru-RU" sz="1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450774" y="2851227"/>
            <a:ext cx="1428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Сопровождение экспортного контракта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189307" y="3647274"/>
            <a:ext cx="1699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Участие в международных миссиях и выставках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189307" y="2851227"/>
            <a:ext cx="1609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Поиск и подбор иностранного покупателя</a:t>
            </a:r>
          </a:p>
        </p:txBody>
      </p:sp>
      <p:pic>
        <p:nvPicPr>
          <p:cNvPr id="37" name="Graphic 1752">
            <a:extLst>
              <a:ext uri="{FF2B5EF4-FFF2-40B4-BE49-F238E27FC236}">
                <a16:creationId xmlns:a16="http://schemas.microsoft.com/office/drawing/2014/main" id="{CAC391AB-33D1-44A8-8A1D-8A01D3013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2631" y="3851230"/>
            <a:ext cx="219322" cy="219322"/>
          </a:xfrm>
          <a:prstGeom prst="rect">
            <a:avLst/>
          </a:prstGeom>
        </p:spPr>
      </p:pic>
      <p:pic>
        <p:nvPicPr>
          <p:cNvPr id="39" name="Graphic 1752">
            <a:extLst>
              <a:ext uri="{FF2B5EF4-FFF2-40B4-BE49-F238E27FC236}">
                <a16:creationId xmlns:a16="http://schemas.microsoft.com/office/drawing/2014/main" id="{CAC391AB-33D1-44A8-8A1D-8A01D3013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6881" y="3058644"/>
            <a:ext cx="219322" cy="219322"/>
          </a:xfrm>
          <a:prstGeom prst="rect">
            <a:avLst/>
          </a:prstGeom>
        </p:spPr>
      </p:pic>
      <p:pic>
        <p:nvPicPr>
          <p:cNvPr id="41" name="Graphic 1752">
            <a:extLst>
              <a:ext uri="{FF2B5EF4-FFF2-40B4-BE49-F238E27FC236}">
                <a16:creationId xmlns:a16="http://schemas.microsoft.com/office/drawing/2014/main" id="{CAC391AB-33D1-44A8-8A1D-8A01D3013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0018" y="3810256"/>
            <a:ext cx="219322" cy="219322"/>
          </a:xfrm>
          <a:prstGeom prst="rect">
            <a:avLst/>
          </a:prstGeom>
        </p:spPr>
      </p:pic>
      <p:pic>
        <p:nvPicPr>
          <p:cNvPr id="42" name="Graphic 1752">
            <a:extLst>
              <a:ext uri="{FF2B5EF4-FFF2-40B4-BE49-F238E27FC236}">
                <a16:creationId xmlns:a16="http://schemas.microsoft.com/office/drawing/2014/main" id="{CAC391AB-33D1-44A8-8A1D-8A01D3013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4321" y="3058644"/>
            <a:ext cx="219322" cy="219322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6481124" y="3866774"/>
            <a:ext cx="2868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Участие СМСП в акселерационной программе «Экспортный форсаж»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442041" y="2804102"/>
            <a:ext cx="3185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Участие СМСП в экспортных семинарах ЦПЭ </a:t>
            </a:r>
          </a:p>
          <a:p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в очной форме или 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вкс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3" name="Graphic 1752">
            <a:extLst>
              <a:ext uri="{FF2B5EF4-FFF2-40B4-BE49-F238E27FC236}">
                <a16:creationId xmlns:a16="http://schemas.microsoft.com/office/drawing/2014/main" id="{CAC391AB-33D1-44A8-8A1D-8A01D3013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5737" y="4172611"/>
            <a:ext cx="219322" cy="219322"/>
          </a:xfrm>
          <a:prstGeom prst="rect">
            <a:avLst/>
          </a:prstGeom>
        </p:spPr>
      </p:pic>
      <p:pic>
        <p:nvPicPr>
          <p:cNvPr id="54" name="Graphic 1752">
            <a:extLst>
              <a:ext uri="{FF2B5EF4-FFF2-40B4-BE49-F238E27FC236}">
                <a16:creationId xmlns:a16="http://schemas.microsoft.com/office/drawing/2014/main" id="{CAC391AB-33D1-44A8-8A1D-8A01D3013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51391" y="3110076"/>
            <a:ext cx="219322" cy="219322"/>
          </a:xfrm>
          <a:prstGeom prst="rect">
            <a:avLst/>
          </a:prstGeom>
        </p:spPr>
      </p:pic>
      <p:sp>
        <p:nvSpPr>
          <p:cNvPr id="87" name="Прямоугольник 86"/>
          <p:cNvSpPr/>
          <p:nvPr/>
        </p:nvSpPr>
        <p:spPr>
          <a:xfrm>
            <a:off x="205683" y="822406"/>
            <a:ext cx="118383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>
                <a:cs typeface="Times New Roman" panose="02020603050405020304" pitchFamily="18" charset="0"/>
              </a:rPr>
              <a:t>«Количество субъектов малого и среднего предпринимательства</a:t>
            </a:r>
          </a:p>
          <a:p>
            <a:pPr algn="ctr"/>
            <a:r>
              <a:rPr lang="ru-RU" sz="2000" dirty="0">
                <a:cs typeface="Times New Roman" panose="02020603050405020304" pitchFamily="18" charset="0"/>
              </a:rPr>
              <a:t> получивших услуги ЦПЭ»</a:t>
            </a:r>
            <a:endParaRPr lang="ru-RU" sz="2000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4C4EB0B-4C34-4B12-943D-A8B3C4DEF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07" y="99498"/>
            <a:ext cx="1377815" cy="60965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10D4108-85EF-4710-B56A-C84907B43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9523" y="99498"/>
            <a:ext cx="1103472" cy="60965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B0F318D-5F32-4CBD-B0D1-2F46B31C91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4923" y="102966"/>
            <a:ext cx="1377815" cy="6157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2" t="5301" r="21721" b="8551"/>
          <a:stretch/>
        </p:blipFill>
        <p:spPr>
          <a:xfrm>
            <a:off x="6151391" y="5282170"/>
            <a:ext cx="334721" cy="442589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6473045" y="5090777"/>
            <a:ext cx="2868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 зачет идет количество СМСП участников  мероприятия предоставивших оригиналы подписанного пакета документов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481126" y="4484266"/>
            <a:ext cx="1428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Сопровождение экспортного контракта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207134" y="4443321"/>
            <a:ext cx="15132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Содействие в организации и осуществлении транспортировки продукции </a:t>
            </a:r>
            <a:r>
              <a:rPr lang="ru-RU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pic>
        <p:nvPicPr>
          <p:cNvPr id="38" name="Graphic 1752">
            <a:extLst>
              <a:ext uri="{FF2B5EF4-FFF2-40B4-BE49-F238E27FC236}">
                <a16:creationId xmlns:a16="http://schemas.microsoft.com/office/drawing/2014/main" id="{CAC391AB-33D1-44A8-8A1D-8A01D3013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6881" y="4675822"/>
            <a:ext cx="219322" cy="219322"/>
          </a:xfrm>
          <a:prstGeom prst="rect">
            <a:avLst/>
          </a:prstGeom>
        </p:spPr>
      </p:pic>
      <p:pic>
        <p:nvPicPr>
          <p:cNvPr id="40" name="Graphic 1752">
            <a:extLst>
              <a:ext uri="{FF2B5EF4-FFF2-40B4-BE49-F238E27FC236}">
                <a16:creationId xmlns:a16="http://schemas.microsoft.com/office/drawing/2014/main" id="{CAC391AB-33D1-44A8-8A1D-8A01D3013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48787" y="4697771"/>
            <a:ext cx="219322" cy="21932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2" t="5301" r="21721" b="8551"/>
          <a:stretch/>
        </p:blipFill>
        <p:spPr>
          <a:xfrm>
            <a:off x="2719557" y="5753165"/>
            <a:ext cx="334721" cy="419035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3054278" y="5651295"/>
            <a:ext cx="2034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 зачет идет количество переданных в ЦПЭ СМСП, </a:t>
            </a:r>
            <a:r>
              <a:rPr lang="ru-RU" sz="1200" b="1" dirty="0"/>
              <a:t>получивших </a:t>
            </a:r>
            <a:r>
              <a:rPr lang="ru-RU" sz="1200" dirty="0"/>
              <a:t>услуги ЦПЭ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225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>
            <a:cxnSpLocks/>
            <a:stCxn id="21" idx="4"/>
            <a:endCxn id="18" idx="4"/>
          </p:cNvCxnSpPr>
          <p:nvPr/>
        </p:nvCxnSpPr>
        <p:spPr>
          <a:xfrm>
            <a:off x="5816964" y="1874189"/>
            <a:ext cx="0" cy="2827631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180316" y="1509402"/>
            <a:ext cx="58198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860000"/>
                </a:solidFill>
                <a:latin typeface="Bebas Neue Bold" panose="020B0606020202050201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Регистрация на сайте  АО «РЭЦ» </a:t>
            </a:r>
            <a:r>
              <a:rPr lang="en-US" b="1" dirty="0">
                <a:solidFill>
                  <a:srgbClr val="86000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https://www.exportcenter.ru/</a:t>
            </a:r>
            <a:endParaRPr lang="ru-RU" b="1" dirty="0">
              <a:solidFill>
                <a:srgbClr val="86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86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86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2107" y="1470266"/>
            <a:ext cx="5455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860000"/>
                </a:solidFill>
                <a:latin typeface="Bebas Neue Bold" panose="020B0606020202050201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Регистрация СМСП на цифровой платформе «Мой экспорт» </a:t>
            </a:r>
            <a:r>
              <a:rPr lang="ru-RU" u="sng" dirty="0">
                <a:hlinkClick r:id="rId3"/>
              </a:rPr>
              <a:t>https://myexport.exportcenter.ru/</a:t>
            </a:r>
            <a:endParaRPr lang="ru-RU" sz="2000" dirty="0">
              <a:solidFill>
                <a:srgbClr val="860000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747907" y="4563707"/>
            <a:ext cx="138113" cy="13811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747907" y="1750730"/>
            <a:ext cx="138113" cy="123459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419437" y="2902258"/>
            <a:ext cx="48777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скачивание СМСП проекта экспортного контракта с сайта АО «РЭЦ» - </a:t>
            </a:r>
            <a:r>
              <a:rPr lang="ru-RU" sz="1400" u="sng" dirty="0">
                <a:hlinkClick r:id="rId4"/>
              </a:rPr>
              <a:t>https://www.exportcenter.ru/services/podderzhka-eksportnykh-postavok/pravovaya_podderzhka_proekt_eksportnogo_kontrakta/</a:t>
            </a:r>
            <a:endParaRPr lang="ru-RU" sz="1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72669" y="2347243"/>
            <a:ext cx="49505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привлечение на мероприятия АО «РЭЦ» - семинары, вебинары, а также очные деловые мероприятия (выставки, деловые миссии) </a:t>
            </a:r>
            <a:r>
              <a:rPr lang="ru-RU" sz="1400" u="sng" dirty="0">
                <a:hlinkClick r:id="rId5"/>
              </a:rPr>
              <a:t>https://www.exportcenter.ru/events/</a:t>
            </a:r>
            <a:r>
              <a:rPr lang="ru-RU" sz="1400" dirty="0"/>
              <a:t> 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Graphic 1752">
            <a:extLst>
              <a:ext uri="{FF2B5EF4-FFF2-40B4-BE49-F238E27FC236}">
                <a16:creationId xmlns:a16="http://schemas.microsoft.com/office/drawing/2014/main" id="{CAC391AB-33D1-44A8-8A1D-8A01D3013C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66405" y="3355062"/>
            <a:ext cx="219322" cy="219322"/>
          </a:xfrm>
          <a:prstGeom prst="rect">
            <a:avLst/>
          </a:prstGeom>
        </p:spPr>
      </p:pic>
      <p:pic>
        <p:nvPicPr>
          <p:cNvPr id="39" name="Graphic 1752">
            <a:extLst>
              <a:ext uri="{FF2B5EF4-FFF2-40B4-BE49-F238E27FC236}">
                <a16:creationId xmlns:a16="http://schemas.microsoft.com/office/drawing/2014/main" id="{CAC391AB-33D1-44A8-8A1D-8A01D3013C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8942" y="2606914"/>
            <a:ext cx="219322" cy="219322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6428360" y="2349084"/>
            <a:ext cx="54646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скачивание СМСП с сайта АО «РЭЦ» учебных пособий </a:t>
            </a:r>
            <a:r>
              <a:rPr lang="ru-RU" sz="1400" u="sng" dirty="0">
                <a:hlinkClick r:id="rId8"/>
              </a:rPr>
              <a:t>https://www.exportcenter.ru/services/obrazovatelnye-uslugi</a:t>
            </a:r>
            <a:r>
              <a:rPr lang="ru-RU" sz="1600" u="sng" dirty="0">
                <a:hlinkClick r:id="rId8"/>
              </a:rPr>
              <a:t>/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4" name="Graphic 1752">
            <a:extLst>
              <a:ext uri="{FF2B5EF4-FFF2-40B4-BE49-F238E27FC236}">
                <a16:creationId xmlns:a16="http://schemas.microsoft.com/office/drawing/2014/main" id="{CAC391AB-33D1-44A8-8A1D-8A01D3013C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66405" y="2623635"/>
            <a:ext cx="219322" cy="219322"/>
          </a:xfrm>
          <a:prstGeom prst="rect">
            <a:avLst/>
          </a:prstGeom>
        </p:spPr>
      </p:pic>
      <p:sp>
        <p:nvSpPr>
          <p:cNvPr id="87" name="Прямоугольник 86"/>
          <p:cNvSpPr/>
          <p:nvPr/>
        </p:nvSpPr>
        <p:spPr>
          <a:xfrm>
            <a:off x="0" y="758060"/>
            <a:ext cx="11838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cs typeface="Times New Roman" panose="02020603050405020304" pitchFamily="18" charset="0"/>
              </a:rPr>
              <a:t>«Количество СМСП зарегистрированных на платформе экспорта»  </a:t>
            </a:r>
          </a:p>
          <a:p>
            <a:pPr algn="ctr"/>
            <a:r>
              <a:rPr lang="ru-RU" sz="1600" i="1" dirty="0">
                <a:cs typeface="Times New Roman" panose="02020603050405020304" pitchFamily="18" charset="0"/>
              </a:rPr>
              <a:t>«Количество субъектов малого и среднего предпринимательства получивших услуги АО «РЭЦ»</a:t>
            </a:r>
            <a:endParaRPr lang="ru-RU" sz="1600" i="1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4C4EB0B-4C34-4B12-943D-A8B3C4DEF5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807" y="99498"/>
            <a:ext cx="1377815" cy="60965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10D4108-85EF-4710-B56A-C84907B436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9523" y="99498"/>
            <a:ext cx="1103472" cy="60965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B0F318D-5F32-4CBD-B0D1-2F46B31C91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44923" y="102966"/>
            <a:ext cx="1377815" cy="6157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2" t="5301" r="21721" b="8551"/>
          <a:stretch/>
        </p:blipFill>
        <p:spPr>
          <a:xfrm>
            <a:off x="573294" y="5436055"/>
            <a:ext cx="334721" cy="442589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166080" y="5180297"/>
            <a:ext cx="4601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В зачет принимается информация о номере оказанной услуги</a:t>
            </a:r>
            <a:r>
              <a:rPr lang="ru-RU" sz="1400" dirty="0"/>
              <a:t> (статус в личном кабинете СМСП </a:t>
            </a:r>
            <a:r>
              <a:rPr lang="ru-RU" sz="1400" b="1" dirty="0">
                <a:solidFill>
                  <a:srgbClr val="C00000"/>
                </a:solidFill>
              </a:rPr>
              <a:t>«оказана»</a:t>
            </a:r>
            <a:r>
              <a:rPr lang="ru-RU" sz="1400" dirty="0">
                <a:solidFill>
                  <a:srgbClr val="C00000"/>
                </a:solidFill>
              </a:rPr>
              <a:t>)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dirty="0"/>
              <a:t>– </a:t>
            </a:r>
            <a:r>
              <a:rPr lang="ru-RU" sz="1400" b="1" dirty="0"/>
              <a:t>пример - S/2023/89071</a:t>
            </a:r>
            <a:r>
              <a:rPr lang="ru-RU" sz="1400" dirty="0"/>
              <a:t>. Услуги для СМСП в статусе «на рассмотрении», «отказ» </a:t>
            </a:r>
            <a:r>
              <a:rPr lang="ru-RU" sz="1400" b="1" dirty="0"/>
              <a:t>не принимаются</a:t>
            </a:r>
            <a:endParaRPr lang="ru-RU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D06CD40-75F9-A4E9-E957-9DB3BB3DACEB}"/>
              </a:ext>
            </a:extLst>
          </p:cNvPr>
          <p:cNvSpPr/>
          <p:nvPr/>
        </p:nvSpPr>
        <p:spPr>
          <a:xfrm>
            <a:off x="672669" y="3147537"/>
            <a:ext cx="49811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скачивание с платформы «Мой экспорт» аналитических отчетов </a:t>
            </a:r>
            <a:r>
              <a:rPr lang="ru-RU" sz="1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3"/>
              </a:rPr>
              <a:t>https://myexport.exportcenter.ru/services/business/Analiticheskie_otchety_i_issledovaniya/Analiticheskie_uslugi</a:t>
            </a:r>
            <a:endParaRPr lang="ru-RU" sz="14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ru-RU" sz="1400" dirty="0"/>
              <a:t>учебных пособий</a:t>
            </a:r>
          </a:p>
          <a:p>
            <a:r>
              <a:rPr lang="en-US" sz="1400" u="sng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https://myexport.exportcenter.ru/services/business/Obuchenie_VED/Uchebnye_posobiya</a:t>
            </a:r>
            <a:endParaRPr lang="ru-RU" sz="1400" u="sng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u="sng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phic 1752">
            <a:extLst>
              <a:ext uri="{FF2B5EF4-FFF2-40B4-BE49-F238E27FC236}">
                <a16:creationId xmlns:a16="http://schemas.microsoft.com/office/drawing/2014/main" id="{4A51B5DB-9068-9695-1F43-B7A3CD6C87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8942" y="3728434"/>
            <a:ext cx="219322" cy="2193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F5A51F-2DB0-ED6E-87F3-D9D460B1CA8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40134" y="4800569"/>
            <a:ext cx="4298777" cy="16499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9570332B-400A-6309-FB74-09C9DAE83FAE}"/>
              </a:ext>
            </a:extLst>
          </p:cNvPr>
          <p:cNvSpPr/>
          <p:nvPr/>
        </p:nvSpPr>
        <p:spPr>
          <a:xfrm>
            <a:off x="5793816" y="5471184"/>
            <a:ext cx="464361" cy="30875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26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>
            <a:endCxn id="18" idx="4"/>
          </p:cNvCxnSpPr>
          <p:nvPr/>
        </p:nvCxnSpPr>
        <p:spPr>
          <a:xfrm flipH="1">
            <a:off x="5734374" y="1941288"/>
            <a:ext cx="1783" cy="3255852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120161" y="1566709"/>
            <a:ext cx="55907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860000"/>
                </a:solidFill>
                <a:latin typeface="Bebas Neue Bold" panose="020B0606020202050201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Комплексные и самостоятельные услуги ЦПЭ</a:t>
            </a:r>
            <a:endParaRPr lang="ru-RU" dirty="0">
              <a:solidFill>
                <a:srgbClr val="860000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4004" y="1543549"/>
            <a:ext cx="50163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860000"/>
                </a:solidFill>
                <a:latin typeface="Bebas Neue Bold" panose="020B0606020202050201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Комплексная услуга по сопровождению экспортного контракта</a:t>
            </a:r>
            <a:endParaRPr lang="ru-RU" sz="2000" dirty="0">
              <a:solidFill>
                <a:srgbClr val="860000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665317" y="5059027"/>
            <a:ext cx="138113" cy="13811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665703" y="1775824"/>
            <a:ext cx="138113" cy="123459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04004" y="3641590"/>
            <a:ext cx="48777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услуга предполагает </a:t>
            </a:r>
            <a:r>
              <a:rPr lang="ru-RU" sz="1400" u="sng" dirty="0"/>
              <a:t>подготовку проекта экспортного контракта или</a:t>
            </a:r>
            <a:r>
              <a:rPr lang="ru-RU" sz="1400" dirty="0"/>
              <a:t> </a:t>
            </a:r>
            <a:r>
              <a:rPr lang="ru-RU" sz="1400" u="sng" dirty="0"/>
              <a:t>правовую экспертизу существующего экспортного контракта</a:t>
            </a:r>
            <a:r>
              <a:rPr lang="ru-RU" sz="1400" dirty="0"/>
              <a:t>. В случае наличия у СМСП проекта экспортного контракта ЦПЭ готов провести его правовую экспертизу с целью нивелирования рисков, а также предоставить рекомендации для внесения изменений в контракт в интересах СМСП.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04004" y="2309628"/>
            <a:ext cx="49505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услуга предоставляется </a:t>
            </a:r>
            <a:r>
              <a:rPr lang="ru-RU" sz="1400" u="sng" dirty="0"/>
              <a:t>в случае наличия иностранного покупателя на товар</a:t>
            </a:r>
            <a:r>
              <a:rPr lang="ru-RU" sz="1400" dirty="0"/>
              <a:t>, а также при условии отсутствия запретов и непреодолимых препятствий для экспорта товара (работы, услуги) субъекта малого и среднего предпринимательства на рынок страны иностранного покупателя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Graphic 1752">
            <a:extLst>
              <a:ext uri="{FF2B5EF4-FFF2-40B4-BE49-F238E27FC236}">
                <a16:creationId xmlns:a16="http://schemas.microsoft.com/office/drawing/2014/main" id="{CAC391AB-33D1-44A8-8A1D-8A01D3013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7467" y="4168043"/>
            <a:ext cx="219322" cy="219322"/>
          </a:xfrm>
          <a:prstGeom prst="rect">
            <a:avLst/>
          </a:prstGeom>
        </p:spPr>
      </p:pic>
      <p:pic>
        <p:nvPicPr>
          <p:cNvPr id="39" name="Graphic 1752">
            <a:extLst>
              <a:ext uri="{FF2B5EF4-FFF2-40B4-BE49-F238E27FC236}">
                <a16:creationId xmlns:a16="http://schemas.microsoft.com/office/drawing/2014/main" id="{CAC391AB-33D1-44A8-8A1D-8A01D3013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493" y="2729085"/>
            <a:ext cx="219322" cy="219322"/>
          </a:xfrm>
          <a:prstGeom prst="rect">
            <a:avLst/>
          </a:prstGeom>
        </p:spPr>
      </p:pic>
      <p:sp>
        <p:nvSpPr>
          <p:cNvPr id="87" name="Прямоугольник 86"/>
          <p:cNvSpPr/>
          <p:nvPr/>
        </p:nvSpPr>
        <p:spPr>
          <a:xfrm>
            <a:off x="205683" y="822406"/>
            <a:ext cx="118383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>
                <a:cs typeface="Times New Roman" panose="02020603050405020304" pitchFamily="18" charset="0"/>
              </a:rPr>
              <a:t>«</a:t>
            </a:r>
            <a:r>
              <a:rPr lang="ru-RU" sz="2400" dirty="0">
                <a:cs typeface="Times New Roman" panose="02020603050405020304" pitchFamily="18" charset="0"/>
              </a:rPr>
              <a:t>Объем поддержанного экспорта»</a:t>
            </a:r>
            <a:endParaRPr lang="ru-RU" sz="2400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4C4EB0B-4C34-4B12-943D-A8B3C4DEF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07" y="99498"/>
            <a:ext cx="1377815" cy="60965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10D4108-85EF-4710-B56A-C84907B43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9523" y="99498"/>
            <a:ext cx="1103472" cy="60965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B0F318D-5F32-4CBD-B0D1-2F46B31C91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4923" y="102966"/>
            <a:ext cx="1377815" cy="6157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2" t="5301" r="21721" b="8551"/>
          <a:stretch/>
        </p:blipFill>
        <p:spPr>
          <a:xfrm>
            <a:off x="2718864" y="5605812"/>
            <a:ext cx="334721" cy="382981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3053585" y="5474138"/>
            <a:ext cx="6142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зачет идет объем экспортных контрактов, а также количество получателей данной услуги</a:t>
            </a:r>
            <a:endParaRPr lang="ru-RU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1973" y="2305807"/>
            <a:ext cx="18874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Размещение на  электронных площадках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270450" y="3143664"/>
            <a:ext cx="215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Участие в международных миссиях и выставках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280483" y="2389427"/>
            <a:ext cx="2274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Поиск и подбор иностранного покупателя</a:t>
            </a:r>
          </a:p>
        </p:txBody>
      </p:sp>
      <p:pic>
        <p:nvPicPr>
          <p:cNvPr id="24" name="Graphic 1752">
            <a:extLst>
              <a:ext uri="{FF2B5EF4-FFF2-40B4-BE49-F238E27FC236}">
                <a16:creationId xmlns:a16="http://schemas.microsoft.com/office/drawing/2014/main" id="{CAC391AB-33D1-44A8-8A1D-8A01D3013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3687" y="2579372"/>
            <a:ext cx="219322" cy="219322"/>
          </a:xfrm>
          <a:prstGeom prst="rect">
            <a:avLst/>
          </a:prstGeom>
        </p:spPr>
      </p:pic>
      <p:pic>
        <p:nvPicPr>
          <p:cNvPr id="25" name="Graphic 1752">
            <a:extLst>
              <a:ext uri="{FF2B5EF4-FFF2-40B4-BE49-F238E27FC236}">
                <a16:creationId xmlns:a16="http://schemas.microsoft.com/office/drawing/2014/main" id="{CAC391AB-33D1-44A8-8A1D-8A01D3013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35812" y="3359942"/>
            <a:ext cx="219322" cy="219322"/>
          </a:xfrm>
          <a:prstGeom prst="rect">
            <a:avLst/>
          </a:prstGeom>
        </p:spPr>
      </p:pic>
      <p:pic>
        <p:nvPicPr>
          <p:cNvPr id="26" name="Graphic 1752">
            <a:extLst>
              <a:ext uri="{FF2B5EF4-FFF2-40B4-BE49-F238E27FC236}">
                <a16:creationId xmlns:a16="http://schemas.microsoft.com/office/drawing/2014/main" id="{CAC391AB-33D1-44A8-8A1D-8A01D3013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25521" y="2561453"/>
            <a:ext cx="219322" cy="219322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416957" y="3213183"/>
            <a:ext cx="1995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Международная сертификация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322437" y="3922341"/>
            <a:ext cx="22327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Содействие в организации и осуществлении транспортировки продукции *</a:t>
            </a:r>
          </a:p>
        </p:txBody>
      </p:sp>
      <p:pic>
        <p:nvPicPr>
          <p:cNvPr id="32" name="Graphic 1752">
            <a:extLst>
              <a:ext uri="{FF2B5EF4-FFF2-40B4-BE49-F238E27FC236}">
                <a16:creationId xmlns:a16="http://schemas.microsoft.com/office/drawing/2014/main" id="{CAC391AB-33D1-44A8-8A1D-8A01D3013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3687" y="3369518"/>
            <a:ext cx="219322" cy="219322"/>
          </a:xfrm>
          <a:prstGeom prst="rect">
            <a:avLst/>
          </a:prstGeom>
        </p:spPr>
      </p:pic>
      <p:pic>
        <p:nvPicPr>
          <p:cNvPr id="33" name="Graphic 1752">
            <a:extLst>
              <a:ext uri="{FF2B5EF4-FFF2-40B4-BE49-F238E27FC236}">
                <a16:creationId xmlns:a16="http://schemas.microsoft.com/office/drawing/2014/main" id="{CAC391AB-33D1-44A8-8A1D-8A01D3013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29930" y="4152351"/>
            <a:ext cx="219322" cy="219322"/>
          </a:xfrm>
          <a:prstGeom prst="rect">
            <a:avLst/>
          </a:prstGeom>
        </p:spPr>
      </p:pic>
      <p:pic>
        <p:nvPicPr>
          <p:cNvPr id="34" name="Graphic 1752">
            <a:extLst>
              <a:ext uri="{FF2B5EF4-FFF2-40B4-BE49-F238E27FC236}">
                <a16:creationId xmlns:a16="http://schemas.microsoft.com/office/drawing/2014/main" id="{CAC391AB-33D1-44A8-8A1D-8A01D3013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5911" y="4233697"/>
            <a:ext cx="219322" cy="219322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6428209" y="4031179"/>
            <a:ext cx="19935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Защита интеллектуальной собственности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65407" y="6363151"/>
            <a:ext cx="50163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*</a:t>
            </a:r>
            <a:r>
              <a:rPr lang="ru-RU" sz="1200" dirty="0"/>
              <a:t>В зачет идет объем экспортных перевозок по контракту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56114" y="6363151"/>
            <a:ext cx="112007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211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4DE38E-D6BA-4E0C-B83E-0CD09C212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89" y="322250"/>
            <a:ext cx="1377815" cy="6096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0FCEBF-91DE-460A-8D69-973838DAC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305" y="322250"/>
            <a:ext cx="1103472" cy="6096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EEA779-633F-4F19-87C2-41BD66E87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705" y="325718"/>
            <a:ext cx="1377815" cy="61574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4FD475-0FB5-41A6-AEB8-364814BF5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455"/>
            <a:ext cx="10515600" cy="81823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строится взаимодействие СМСП с Центром поддержки экспорта?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BEC1658-3B7A-48A2-9723-EB75EBF4E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08589" y="4836560"/>
            <a:ext cx="195089" cy="1767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DBE672-68F6-4A04-9676-6D3B99FD36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921" y="4836560"/>
            <a:ext cx="195089" cy="1767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5331F53-1308-48DE-83BA-3478E3CC1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161" y="3499068"/>
            <a:ext cx="195089" cy="1767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4CBDD86-3F27-4C03-B106-90E57AB1D5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7264" y="3468942"/>
            <a:ext cx="195089" cy="1767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B379F3A-CD9F-43FE-A85C-E2D6D59450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161" y="4189879"/>
            <a:ext cx="195089" cy="1767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606893B-7E13-4339-AA2A-72602E1BA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920" y="4178010"/>
            <a:ext cx="195089" cy="176799"/>
          </a:xfrm>
          <a:prstGeom prst="rect">
            <a:avLst/>
          </a:prstGeom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C0C4925-2444-4A90-8DD5-5BCD08FF92B8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803678" y="4924960"/>
            <a:ext cx="846243" cy="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6CED1AC7-8CBE-49CE-B3E4-DC25A3D555F5}"/>
              </a:ext>
            </a:extLst>
          </p:cNvPr>
          <p:cNvCxnSpPr>
            <a:stCxn id="8" idx="0"/>
          </p:cNvCxnSpPr>
          <p:nvPr/>
        </p:nvCxnSpPr>
        <p:spPr>
          <a:xfrm flipH="1" flipV="1">
            <a:off x="1747465" y="4388456"/>
            <a:ext cx="1" cy="448104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A0EC1F59-D035-4974-B570-65BDCAF87D8C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1827583" y="4274073"/>
            <a:ext cx="1231578" cy="4206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6E31141D-5433-43B6-B138-D9FB3D91C8A5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>
            <a:off x="3156706" y="3675867"/>
            <a:ext cx="0" cy="514012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DAD2CE8-9FE5-4646-AD0F-638A2A885E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4250" y="3557342"/>
            <a:ext cx="1463014" cy="4571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6661AB5-5A55-4726-B06D-1B426F4FE7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139" y="2914566"/>
            <a:ext cx="195089" cy="17679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34CAE44-6541-43B0-B035-DC3550A6B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713" y="2914565"/>
            <a:ext cx="195089" cy="17679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D77C623-8986-4FAF-9870-5E92DEF41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5359" y="2378988"/>
            <a:ext cx="195089" cy="176799"/>
          </a:xfrm>
          <a:prstGeom prst="rect">
            <a:avLst/>
          </a:prstGeom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B6C44F07-959E-42BD-8025-90CDD85E5B80}"/>
              </a:ext>
            </a:extLst>
          </p:cNvPr>
          <p:cNvSpPr/>
          <p:nvPr/>
        </p:nvSpPr>
        <p:spPr>
          <a:xfrm>
            <a:off x="433829" y="4259635"/>
            <a:ext cx="1552575" cy="583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Заявка в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ЦПЭ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1A7926BE-F062-4078-8716-159118956834}"/>
              </a:ext>
            </a:extLst>
          </p:cNvPr>
          <p:cNvSpPr/>
          <p:nvPr/>
        </p:nvSpPr>
        <p:spPr>
          <a:xfrm>
            <a:off x="1722652" y="3540538"/>
            <a:ext cx="1434517" cy="711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Соглашение об оказании услуг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FF04B314-2A62-4FB2-86EF-85420DDECB08}"/>
              </a:ext>
            </a:extLst>
          </p:cNvPr>
          <p:cNvSpPr/>
          <p:nvPr/>
        </p:nvSpPr>
        <p:spPr>
          <a:xfrm>
            <a:off x="3213970" y="2799441"/>
            <a:ext cx="1543574" cy="8703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Подбор подрядчика</a:t>
            </a: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A9DCC6CA-985E-4D3E-838D-28A69A2D9755}"/>
              </a:ext>
            </a:extLst>
          </p:cNvPr>
          <p:cNvCxnSpPr>
            <a:stCxn id="37" idx="2"/>
            <a:endCxn id="10" idx="0"/>
          </p:cNvCxnSpPr>
          <p:nvPr/>
        </p:nvCxnSpPr>
        <p:spPr>
          <a:xfrm>
            <a:off x="4811684" y="3091365"/>
            <a:ext cx="3125" cy="377577"/>
          </a:xfrm>
          <a:prstGeom prst="line">
            <a:avLst/>
          </a:prstGeom>
          <a:ln w="25400"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3EAC4821-E1CE-49A6-888B-513E1691BD28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 flipV="1">
            <a:off x="4909228" y="3002965"/>
            <a:ext cx="1348485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A8F230AA-FD38-4BA0-B582-B8FEFF61586C}"/>
              </a:ext>
            </a:extLst>
          </p:cNvPr>
          <p:cNvSpPr/>
          <p:nvPr/>
        </p:nvSpPr>
        <p:spPr>
          <a:xfrm>
            <a:off x="4882735" y="2173351"/>
            <a:ext cx="1472522" cy="818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экспертов</a:t>
            </a: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5FF522BB-41EE-4907-BC09-C60038B8D057}"/>
              </a:ext>
            </a:extLst>
          </p:cNvPr>
          <p:cNvCxnSpPr>
            <a:stCxn id="53" idx="3"/>
            <a:endCxn id="38" idx="0"/>
          </p:cNvCxnSpPr>
          <p:nvPr/>
        </p:nvCxnSpPr>
        <p:spPr>
          <a:xfrm>
            <a:off x="6355257" y="2582460"/>
            <a:ext cx="1" cy="332105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519CFC83-B6D4-48CC-9840-06C1BF85A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0336" y="2378988"/>
            <a:ext cx="195089" cy="176799"/>
          </a:xfrm>
          <a:prstGeom prst="rect">
            <a:avLst/>
          </a:prstGeom>
        </p:spPr>
      </p:pic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261B13EE-9555-44F5-8F17-9AC55B6A1259}"/>
              </a:ext>
            </a:extLst>
          </p:cNvPr>
          <p:cNvCxnSpPr>
            <a:stCxn id="39" idx="3"/>
            <a:endCxn id="56" idx="1"/>
          </p:cNvCxnSpPr>
          <p:nvPr/>
        </p:nvCxnSpPr>
        <p:spPr>
          <a:xfrm>
            <a:off x="6480448" y="2467388"/>
            <a:ext cx="11798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9BB36E67-C430-49CB-B324-E62EEC8E80FE}"/>
              </a:ext>
            </a:extLst>
          </p:cNvPr>
          <p:cNvSpPr/>
          <p:nvPr/>
        </p:nvSpPr>
        <p:spPr>
          <a:xfrm>
            <a:off x="6409395" y="1728772"/>
            <a:ext cx="1348485" cy="740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Сдача результатов (акт)</a:t>
            </a:r>
          </a:p>
        </p:txBody>
      </p: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08EEB57F-AB79-447A-A400-EB6412FB5370}"/>
              </a:ext>
            </a:extLst>
          </p:cNvPr>
          <p:cNvCxnSpPr/>
          <p:nvPr/>
        </p:nvCxnSpPr>
        <p:spPr>
          <a:xfrm>
            <a:off x="6890695" y="4044728"/>
            <a:ext cx="1213265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CE212C01-1682-4408-B0DB-577802D5F226}"/>
              </a:ext>
            </a:extLst>
          </p:cNvPr>
          <p:cNvSpPr/>
          <p:nvPr/>
        </p:nvSpPr>
        <p:spPr>
          <a:xfrm>
            <a:off x="8353836" y="3234620"/>
            <a:ext cx="3272070" cy="1584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Письмо о заключении экспортного контракта (драфта, договора о намерениях)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C9082B51-61C7-4F95-81CD-AF0A01DCC5C1}"/>
              </a:ext>
            </a:extLst>
          </p:cNvPr>
          <p:cNvSpPr/>
          <p:nvPr/>
        </p:nvSpPr>
        <p:spPr>
          <a:xfrm>
            <a:off x="2953987" y="5218865"/>
            <a:ext cx="6607452" cy="974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 услуги для получателей поддержки оказываются бесплатно либо на условиях софинансирования!  </a:t>
            </a:r>
          </a:p>
        </p:txBody>
      </p:sp>
    </p:spTree>
    <p:extLst>
      <p:ext uri="{BB962C8B-B14F-4D97-AF65-F5344CB8AC3E}">
        <p14:creationId xmlns:p14="http://schemas.microsoft.com/office/powerpoint/2010/main" val="1131332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34EA3E8-75BE-4D17-8A73-089D43D63107}"/>
              </a:ext>
            </a:extLst>
          </p:cNvPr>
          <p:cNvSpPr txBox="1"/>
          <p:nvPr/>
        </p:nvSpPr>
        <p:spPr>
          <a:xfrm>
            <a:off x="929816" y="5343043"/>
            <a:ext cx="2297424" cy="392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pt-B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VK.COM/RUS63COM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FD2AC2-3B2E-410F-BB63-63498A7FFB5D}"/>
              </a:ext>
            </a:extLst>
          </p:cNvPr>
          <p:cNvSpPr txBox="1"/>
          <p:nvPr/>
        </p:nvSpPr>
        <p:spPr>
          <a:xfrm>
            <a:off x="483521" y="753036"/>
            <a:ext cx="77332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Контакты Центра поддержки экспорта Самарской области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Зотова София Андреевна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Тел. 8(846) 262-00-62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E-mail: </a:t>
            </a:r>
            <a:r>
              <a:rPr lang="ru-RU" sz="2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zotovasa@rus63.com</a:t>
            </a:r>
            <a:endParaRPr lang="ru-RU" sz="24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400" dirty="0"/>
              <a:t>г. Самара, ул. Молодогвардейская, 211</a:t>
            </a:r>
            <a:endParaRPr lang="ru-RU" sz="24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197CF59-7A9A-4536-A0B8-B908C3A8F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99" y="86749"/>
            <a:ext cx="1377815" cy="6096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B7D0908-DDA4-4AF2-B4DE-762B63013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6415" y="86749"/>
            <a:ext cx="1103472" cy="60965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8547BF8-D7AD-4AD6-A255-2068262959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1815" y="90217"/>
            <a:ext cx="1377815" cy="61574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E5C96FC-3251-4400-8F2C-01766972FE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9574" y="3229347"/>
            <a:ext cx="5000625" cy="36099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0F87309-FB44-4BFD-9E37-79ECED7F91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521" y="5393136"/>
            <a:ext cx="381000" cy="3429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AFB1CB7-6A0E-BBE2-6D76-793C2CDA7A93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98" y="2590700"/>
            <a:ext cx="1998806" cy="219125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46A5772-E250-F807-80E7-01097F15C7E1}"/>
              </a:ext>
            </a:extLst>
          </p:cNvPr>
          <p:cNvSpPr txBox="1"/>
          <p:nvPr/>
        </p:nvSpPr>
        <p:spPr>
          <a:xfrm>
            <a:off x="929816" y="4841875"/>
            <a:ext cx="1829347" cy="392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TELEGRAM</a:t>
            </a:r>
            <a:r>
              <a:rPr lang="pt-B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.ORG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E3BA4D-00B0-8C2F-5084-6465D9DFE7F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07" y="4924248"/>
            <a:ext cx="277027" cy="27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824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7573</TotalTime>
  <Words>652</Words>
  <Application>Microsoft Office PowerPoint</Application>
  <PresentationFormat>Широкоэкранный</PresentationFormat>
  <Paragraphs>90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Bebas Neue Bold</vt:lpstr>
      <vt:lpstr>Calibri</vt:lpstr>
      <vt:lpstr>Calibri Light</vt:lpstr>
      <vt:lpstr>Tahoma</vt:lpstr>
      <vt:lpstr>Тема Office</vt:lpstr>
      <vt:lpstr>Презентация PowerPoint</vt:lpstr>
      <vt:lpstr>Инструменты поддержки предпринимателей в 2023 г.</vt:lpstr>
      <vt:lpstr>Презентация PowerPoint</vt:lpstr>
      <vt:lpstr>Презентация PowerPoint</vt:lpstr>
      <vt:lpstr>Презентация PowerPoint</vt:lpstr>
      <vt:lpstr>Как строится взаимодействие СМСП с Центром поддержки экспорта?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rock91well@yandex.ru</dc:creator>
  <cp:lastModifiedBy>1337</cp:lastModifiedBy>
  <cp:revision>141</cp:revision>
  <dcterms:created xsi:type="dcterms:W3CDTF">2020-11-26T09:01:38Z</dcterms:created>
  <dcterms:modified xsi:type="dcterms:W3CDTF">2023-01-20T06:37:42Z</dcterms:modified>
</cp:coreProperties>
</file>