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  <p:sldMasterId id="2147483664" r:id="rId2"/>
  </p:sldMasterIdLst>
  <p:notesMasterIdLst>
    <p:notesMasterId r:id="rId7"/>
  </p:notesMasterIdLst>
  <p:sldIdLst>
    <p:sldId id="301" r:id="rId3"/>
    <p:sldId id="324" r:id="rId4"/>
    <p:sldId id="313" r:id="rId5"/>
    <p:sldId id="325" r:id="rId6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ченко Екатерина Николаевна" initials="МЕН" lastIdx="6" clrIdx="0">
    <p:extLst/>
  </p:cmAuthor>
  <p:cmAuthor id="2" name="Марченко Георгий Николаевич" initials="МГН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C2"/>
    <a:srgbClr val="00B3AF"/>
    <a:srgbClr val="00BEDE"/>
    <a:srgbClr val="00A4C3"/>
    <a:srgbClr val="A5E2FD"/>
    <a:srgbClr val="A3FFFD"/>
    <a:srgbClr val="077D82"/>
    <a:srgbClr val="CCDA64"/>
    <a:srgbClr val="7CCA62"/>
    <a:srgbClr val="657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F4F35-2E46-024A-8C1B-2673273B6E1A}" type="doc">
      <dgm:prSet loTypeId="urn:microsoft.com/office/officeart/2005/8/layout/vList5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755171-AFFA-8748-9C41-5FB687095C6C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rgbClr val="00A4C3"/>
        </a:solidFill>
        <a:ln>
          <a:solidFill>
            <a:srgbClr val="00A5C2"/>
          </a:solidFill>
        </a:ln>
      </dgm:spPr>
      <dgm:t>
        <a:bodyPr/>
        <a:lstStyle/>
        <a:p>
          <a:r>
            <a:rPr lang="ru-RU" sz="1400" dirty="0">
              <a:latin typeface="+mn-lt"/>
            </a:rPr>
            <a:t>Проверки</a:t>
          </a:r>
        </a:p>
      </dgm:t>
    </dgm:pt>
    <dgm:pt modelId="{D27A1E7C-18C8-A74E-823B-135E3E6A656C}" type="parTrans" cxnId="{77FDEAD9-9AF6-6649-AF32-EDCC43D149B3}">
      <dgm:prSet/>
      <dgm:spPr/>
      <dgm:t>
        <a:bodyPr/>
        <a:lstStyle/>
        <a:p>
          <a:endParaRPr lang="ru-RU"/>
        </a:p>
      </dgm:t>
    </dgm:pt>
    <dgm:pt modelId="{BC627611-0D20-8D42-B8A4-ADC64429A83A}" type="sibTrans" cxnId="{77FDEAD9-9AF6-6649-AF32-EDCC43D149B3}">
      <dgm:prSet/>
      <dgm:spPr/>
      <dgm:t>
        <a:bodyPr/>
        <a:lstStyle/>
        <a:p>
          <a:endParaRPr lang="ru-RU"/>
        </a:p>
      </dgm:t>
    </dgm:pt>
    <dgm:pt modelId="{25C6B727-C452-C444-8131-EBF237EB491B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rgbClr val="00A4C3"/>
        </a:solidFill>
        <a:ln>
          <a:solidFill>
            <a:srgbClr val="00A5C2"/>
          </a:solidFill>
        </a:ln>
      </dgm:spPr>
      <dgm:t>
        <a:bodyPr/>
        <a:lstStyle/>
        <a:p>
          <a:r>
            <a:rPr lang="ru-RU" sz="1400" dirty="0">
              <a:latin typeface="+mn-lt"/>
            </a:rPr>
            <a:t>Интеграция</a:t>
          </a:r>
        </a:p>
      </dgm:t>
    </dgm:pt>
    <dgm:pt modelId="{406AD7CB-DE54-544C-A3DD-3CBC8BA2D40E}" type="parTrans" cxnId="{19058351-4E40-0C45-9178-1EDABA8B6C2D}">
      <dgm:prSet/>
      <dgm:spPr/>
      <dgm:t>
        <a:bodyPr/>
        <a:lstStyle/>
        <a:p>
          <a:endParaRPr lang="ru-RU"/>
        </a:p>
      </dgm:t>
    </dgm:pt>
    <dgm:pt modelId="{1A041716-B545-ED4E-B7EB-AA4ED9112261}" type="sibTrans" cxnId="{19058351-4E40-0C45-9178-1EDABA8B6C2D}">
      <dgm:prSet/>
      <dgm:spPr/>
      <dgm:t>
        <a:bodyPr/>
        <a:lstStyle/>
        <a:p>
          <a:endParaRPr lang="ru-RU"/>
        </a:p>
      </dgm:t>
    </dgm:pt>
    <dgm:pt modelId="{CCAD598D-E196-9940-B358-10EEDFE3A4C7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rgbClr val="00A4C3"/>
        </a:solidFill>
        <a:ln>
          <a:solidFill>
            <a:srgbClr val="00A5C2"/>
          </a:solidFill>
        </a:ln>
      </dgm:spPr>
      <dgm:t>
        <a:bodyPr/>
        <a:lstStyle/>
        <a:p>
          <a:r>
            <a:rPr lang="ru-RU" sz="1400" dirty="0">
              <a:latin typeface="+mn-lt"/>
            </a:rPr>
            <a:t>Согласование планов</a:t>
          </a:r>
        </a:p>
      </dgm:t>
    </dgm:pt>
    <dgm:pt modelId="{0328B346-42AF-BC45-BF3D-605965E95A4F}" type="parTrans" cxnId="{8A83A9C6-BA45-8740-8DB3-A40102ADDCA1}">
      <dgm:prSet/>
      <dgm:spPr/>
      <dgm:t>
        <a:bodyPr/>
        <a:lstStyle/>
        <a:p>
          <a:endParaRPr lang="ru-RU"/>
        </a:p>
      </dgm:t>
    </dgm:pt>
    <dgm:pt modelId="{B9D5229C-8C6E-494F-A5DB-312CE098CCDD}" type="sibTrans" cxnId="{8A83A9C6-BA45-8740-8DB3-A40102ADDCA1}">
      <dgm:prSet/>
      <dgm:spPr/>
      <dgm:t>
        <a:bodyPr/>
        <a:lstStyle/>
        <a:p>
          <a:endParaRPr lang="ru-RU"/>
        </a:p>
      </dgm:t>
    </dgm:pt>
    <dgm:pt modelId="{1F68E67C-1712-44D9-9F1B-E20FCA7D3913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400" dirty="0">
              <a:latin typeface="+mn-lt"/>
            </a:rPr>
            <a:t>Большинство информации вносится из справочников, в т.ч. из Единого реестра видов контроля</a:t>
          </a:r>
          <a:r>
            <a:rPr lang="en-US" sz="1400" dirty="0">
              <a:latin typeface="+mn-lt"/>
            </a:rPr>
            <a:t>;</a:t>
          </a:r>
          <a:endParaRPr lang="ru-RU" sz="1400" dirty="0">
            <a:latin typeface="+mn-lt"/>
          </a:endParaRPr>
        </a:p>
      </dgm:t>
    </dgm:pt>
    <dgm:pt modelId="{3C52FAB1-9134-43B5-9808-1D1871281728}" type="parTrans" cxnId="{AA297B41-1AF8-4A9D-AAD4-4C6D5A07D03D}">
      <dgm:prSet/>
      <dgm:spPr/>
      <dgm:t>
        <a:bodyPr/>
        <a:lstStyle/>
        <a:p>
          <a:endParaRPr lang="ru-RU"/>
        </a:p>
      </dgm:t>
    </dgm:pt>
    <dgm:pt modelId="{08990621-05C1-4942-A077-7C8EBF8A56AA}" type="sibTrans" cxnId="{AA297B41-1AF8-4A9D-AAD4-4C6D5A07D03D}">
      <dgm:prSet/>
      <dgm:spPr/>
      <dgm:t>
        <a:bodyPr/>
        <a:lstStyle/>
        <a:p>
          <a:endParaRPr lang="ru-RU"/>
        </a:p>
      </dgm:t>
    </dgm:pt>
    <dgm:pt modelId="{88F947CD-F6C5-44C3-92CE-553A2504AA89}">
      <dgm:prSet phldrT="[Текст]" custT="1"/>
      <dgm:spPr>
        <a:solidFill>
          <a:schemeClr val="bg1"/>
        </a:solidFill>
      </dgm:spPr>
      <dgm:t>
        <a:bodyPr/>
        <a:lstStyle/>
        <a:p>
          <a:endParaRPr lang="ru-RU" sz="1400" dirty="0">
            <a:latin typeface="+mn-lt"/>
          </a:endParaRPr>
        </a:p>
      </dgm:t>
    </dgm:pt>
    <dgm:pt modelId="{7C9D203C-79B2-4EEF-9CA4-BEE8945FBD47}" type="parTrans" cxnId="{48342BFA-947F-487B-9FBC-542C96C79975}">
      <dgm:prSet/>
      <dgm:spPr/>
      <dgm:t>
        <a:bodyPr/>
        <a:lstStyle/>
        <a:p>
          <a:endParaRPr lang="ru-RU"/>
        </a:p>
      </dgm:t>
    </dgm:pt>
    <dgm:pt modelId="{043F5CE9-20CE-4E1F-8589-D5111C1C3674}" type="sibTrans" cxnId="{48342BFA-947F-487B-9FBC-542C96C79975}">
      <dgm:prSet/>
      <dgm:spPr/>
      <dgm:t>
        <a:bodyPr/>
        <a:lstStyle/>
        <a:p>
          <a:endParaRPr lang="ru-RU"/>
        </a:p>
      </dgm:t>
    </dgm:pt>
    <dgm:pt modelId="{4BD5B1C7-61ED-4698-BE80-E677E7622F52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400" dirty="0">
              <a:latin typeface="+mn-lt"/>
            </a:rPr>
            <a:t>Часть информации автоматически заполняется при вводе базовых данных </a:t>
          </a:r>
          <a:r>
            <a:rPr lang="ru-RU" sz="1400" i="1" dirty="0">
              <a:latin typeface="+mn-lt"/>
            </a:rPr>
            <a:t>(пример с ИНН)</a:t>
          </a:r>
          <a:r>
            <a:rPr lang="ru-RU" sz="1400" dirty="0">
              <a:latin typeface="+mn-lt"/>
            </a:rPr>
            <a:t>.</a:t>
          </a:r>
        </a:p>
      </dgm:t>
    </dgm:pt>
    <dgm:pt modelId="{8F4E0B9E-33E9-4F2A-BB7E-EDE58E58C844}" type="parTrans" cxnId="{DC9A2F94-4D91-4DD0-98AC-7B9FF393C6DE}">
      <dgm:prSet/>
      <dgm:spPr/>
      <dgm:t>
        <a:bodyPr/>
        <a:lstStyle/>
        <a:p>
          <a:endParaRPr lang="ru-RU"/>
        </a:p>
      </dgm:t>
    </dgm:pt>
    <dgm:pt modelId="{5C498468-9DD1-456A-8DA6-AA5228934179}" type="sibTrans" cxnId="{DC9A2F94-4D91-4DD0-98AC-7B9FF393C6DE}">
      <dgm:prSet/>
      <dgm:spPr/>
      <dgm:t>
        <a:bodyPr/>
        <a:lstStyle/>
        <a:p>
          <a:endParaRPr lang="ru-RU"/>
        </a:p>
      </dgm:t>
    </dgm:pt>
    <dgm:pt modelId="{DE7CC137-AE7E-4EDE-A1D4-4D2B92107EB4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400" dirty="0">
              <a:latin typeface="+mn-lt"/>
            </a:rPr>
            <a:t>Заполнение ЕРКНМ возможно путем интеграции по установленным правилам</a:t>
          </a:r>
          <a:r>
            <a:rPr lang="en-US" sz="1400" dirty="0">
              <a:latin typeface="+mn-lt"/>
            </a:rPr>
            <a:t>.</a:t>
          </a:r>
          <a:endParaRPr lang="ru-RU" sz="1400" dirty="0">
            <a:latin typeface="+mn-lt"/>
          </a:endParaRPr>
        </a:p>
      </dgm:t>
    </dgm:pt>
    <dgm:pt modelId="{5C2B72AA-1417-4FBA-B715-49C28F94B108}" type="parTrans" cxnId="{904DCA28-5207-4F22-9375-88A1729DBB5C}">
      <dgm:prSet/>
      <dgm:spPr/>
      <dgm:t>
        <a:bodyPr/>
        <a:lstStyle/>
        <a:p>
          <a:endParaRPr lang="ru-RU"/>
        </a:p>
      </dgm:t>
    </dgm:pt>
    <dgm:pt modelId="{851567B4-D576-4ECF-9ED8-093B4B8666A8}" type="sibTrans" cxnId="{904DCA28-5207-4F22-9375-88A1729DBB5C}">
      <dgm:prSet/>
      <dgm:spPr/>
      <dgm:t>
        <a:bodyPr/>
        <a:lstStyle/>
        <a:p>
          <a:endParaRPr lang="ru-RU"/>
        </a:p>
      </dgm:t>
    </dgm:pt>
    <dgm:pt modelId="{DE7A7813-305F-42BC-BC93-07D2BB0F893C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400" dirty="0">
              <a:latin typeface="+mn-lt"/>
            </a:rPr>
            <a:t>Согласуется полностью в электронном (машиночитаемом) формате</a:t>
          </a:r>
          <a:r>
            <a:rPr lang="en-US" sz="1400" dirty="0">
              <a:latin typeface="+mn-lt"/>
            </a:rPr>
            <a:t>;</a:t>
          </a:r>
          <a:endParaRPr lang="ru-RU" sz="1400" dirty="0">
            <a:latin typeface="+mn-lt"/>
          </a:endParaRPr>
        </a:p>
      </dgm:t>
    </dgm:pt>
    <dgm:pt modelId="{5ECBD790-B42A-42BB-8CF7-798E56AFFCC3}" type="parTrans" cxnId="{E55588A4-9E4D-46CB-9C17-932728E2377A}">
      <dgm:prSet/>
      <dgm:spPr/>
      <dgm:t>
        <a:bodyPr/>
        <a:lstStyle/>
        <a:p>
          <a:endParaRPr lang="ru-RU"/>
        </a:p>
      </dgm:t>
    </dgm:pt>
    <dgm:pt modelId="{202CD500-EE5F-4078-8E9D-67A19CC4EF0A}" type="sibTrans" cxnId="{E55588A4-9E4D-46CB-9C17-932728E2377A}">
      <dgm:prSet/>
      <dgm:spPr/>
      <dgm:t>
        <a:bodyPr/>
        <a:lstStyle/>
        <a:p>
          <a:endParaRPr lang="ru-RU"/>
        </a:p>
      </dgm:t>
    </dgm:pt>
    <dgm:pt modelId="{A143D535-E58C-4987-A112-4230D43ABC29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400" dirty="0">
              <a:latin typeface="+mn-lt"/>
            </a:rPr>
            <a:t>Прозрачная система принятия решений</a:t>
          </a:r>
          <a:r>
            <a:rPr lang="en-US" sz="1400" dirty="0">
              <a:latin typeface="+mn-lt"/>
            </a:rPr>
            <a:t>;</a:t>
          </a:r>
          <a:endParaRPr lang="ru-RU" sz="1400" dirty="0">
            <a:latin typeface="+mn-lt"/>
          </a:endParaRPr>
        </a:p>
      </dgm:t>
    </dgm:pt>
    <dgm:pt modelId="{6701B6F1-8896-4C80-92A5-5AE7D8498B45}" type="parTrans" cxnId="{29BB877C-6E8A-43BA-B4D2-0EB87BE45340}">
      <dgm:prSet/>
      <dgm:spPr/>
      <dgm:t>
        <a:bodyPr/>
        <a:lstStyle/>
        <a:p>
          <a:endParaRPr lang="ru-RU"/>
        </a:p>
      </dgm:t>
    </dgm:pt>
    <dgm:pt modelId="{4749D8A7-EABE-4A2D-9743-DFBF3FED9E13}" type="sibTrans" cxnId="{29BB877C-6E8A-43BA-B4D2-0EB87BE45340}">
      <dgm:prSet/>
      <dgm:spPr/>
      <dgm:t>
        <a:bodyPr/>
        <a:lstStyle/>
        <a:p>
          <a:endParaRPr lang="ru-RU"/>
        </a:p>
      </dgm:t>
    </dgm:pt>
    <dgm:pt modelId="{9BFC08E2-143A-438B-A0CA-55DB737AC8AB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1400" dirty="0">
              <a:latin typeface="+mn-lt"/>
            </a:rPr>
            <a:t>В отношении территориальных планов</a:t>
          </a:r>
          <a:r>
            <a:rPr lang="en-US" sz="1400" dirty="0">
              <a:latin typeface="+mn-lt"/>
            </a:rPr>
            <a:t>:</a:t>
          </a:r>
          <a:r>
            <a:rPr lang="ru-RU" sz="1400" dirty="0">
              <a:latin typeface="+mn-lt"/>
            </a:rPr>
            <a:t> автоматическая интеграция (единый сквозной процесс).</a:t>
          </a:r>
        </a:p>
      </dgm:t>
    </dgm:pt>
    <dgm:pt modelId="{9850F91F-7741-4D05-9BC5-5F53E9732159}" type="parTrans" cxnId="{422353E3-1D8F-4167-AA97-B69C09E260E9}">
      <dgm:prSet/>
      <dgm:spPr/>
      <dgm:t>
        <a:bodyPr/>
        <a:lstStyle/>
        <a:p>
          <a:endParaRPr lang="ru-RU"/>
        </a:p>
      </dgm:t>
    </dgm:pt>
    <dgm:pt modelId="{EA0DB11E-6F7E-457B-AFD1-1DDF9141DEBA}" type="sibTrans" cxnId="{422353E3-1D8F-4167-AA97-B69C09E260E9}">
      <dgm:prSet/>
      <dgm:spPr/>
      <dgm:t>
        <a:bodyPr/>
        <a:lstStyle/>
        <a:p>
          <a:endParaRPr lang="ru-RU"/>
        </a:p>
      </dgm:t>
    </dgm:pt>
    <dgm:pt modelId="{1B1ACF81-4587-4583-8F0B-B1991B7F9C6C}">
      <dgm:prSet phldrT="[Текст]" custT="1"/>
      <dgm:spPr>
        <a:solidFill>
          <a:schemeClr val="bg1"/>
        </a:solidFill>
      </dgm:spPr>
      <dgm:t>
        <a:bodyPr/>
        <a:lstStyle/>
        <a:p>
          <a:endParaRPr lang="ru-RU" sz="1200" dirty="0">
            <a:latin typeface="+mn-lt"/>
          </a:endParaRPr>
        </a:p>
      </dgm:t>
    </dgm:pt>
    <dgm:pt modelId="{B5D7A34A-10C5-49BE-8F34-AF593CAAE372}" type="parTrans" cxnId="{68CB2CD9-7806-4693-8B90-9D832115F745}">
      <dgm:prSet/>
      <dgm:spPr/>
      <dgm:t>
        <a:bodyPr/>
        <a:lstStyle/>
        <a:p>
          <a:endParaRPr lang="ru-RU"/>
        </a:p>
      </dgm:t>
    </dgm:pt>
    <dgm:pt modelId="{B95EC97C-A615-4C6D-9B79-5F8AD4BB8F32}" type="sibTrans" cxnId="{68CB2CD9-7806-4693-8B90-9D832115F745}">
      <dgm:prSet/>
      <dgm:spPr/>
      <dgm:t>
        <a:bodyPr/>
        <a:lstStyle/>
        <a:p>
          <a:endParaRPr lang="ru-RU"/>
        </a:p>
      </dgm:t>
    </dgm:pt>
    <dgm:pt modelId="{73B0D29B-E5B8-49D7-B27B-4BFB449EF015}">
      <dgm:prSet phldrT="[Текст]" custT="1"/>
      <dgm:spPr>
        <a:solidFill>
          <a:schemeClr val="bg1"/>
        </a:solidFill>
      </dgm:spPr>
      <dgm:t>
        <a:bodyPr/>
        <a:lstStyle/>
        <a:p>
          <a:endParaRPr lang="ru-RU" sz="1400" dirty="0">
            <a:latin typeface="+mn-lt"/>
          </a:endParaRPr>
        </a:p>
      </dgm:t>
    </dgm:pt>
    <dgm:pt modelId="{7A2A4A56-2A2A-4F6D-B292-AD66E48671C0}" type="parTrans" cxnId="{63A878B2-AC49-45F8-A309-C190D7F69CB0}">
      <dgm:prSet/>
      <dgm:spPr/>
      <dgm:t>
        <a:bodyPr/>
        <a:lstStyle/>
        <a:p>
          <a:endParaRPr lang="ru-RU"/>
        </a:p>
      </dgm:t>
    </dgm:pt>
    <dgm:pt modelId="{CE10805E-777D-410D-B35F-08D2331C8464}" type="sibTrans" cxnId="{63A878B2-AC49-45F8-A309-C190D7F69CB0}">
      <dgm:prSet/>
      <dgm:spPr/>
      <dgm:t>
        <a:bodyPr/>
        <a:lstStyle/>
        <a:p>
          <a:endParaRPr lang="ru-RU"/>
        </a:p>
      </dgm:t>
    </dgm:pt>
    <dgm:pt modelId="{E1ED88B3-0703-2C43-A2D3-C273A7129EDD}" type="pres">
      <dgm:prSet presAssocID="{958F4F35-2E46-024A-8C1B-2673273B6E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47FBB8-5C3C-EE49-96C0-6669DC0726DA}" type="pres">
      <dgm:prSet presAssocID="{65755171-AFFA-8748-9C41-5FB687095C6C}" presName="linNode" presStyleCnt="0"/>
      <dgm:spPr/>
    </dgm:pt>
    <dgm:pt modelId="{6859A836-8D05-7F41-9A67-D1C2960A0B50}" type="pres">
      <dgm:prSet presAssocID="{65755171-AFFA-8748-9C41-5FB687095C6C}" presName="parentText" presStyleLbl="node1" presStyleIdx="0" presStyleCnt="3" custScaleX="75942" custScaleY="61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866DA-F8CC-9745-9FA5-4E4806A2010D}" type="pres">
      <dgm:prSet presAssocID="{65755171-AFFA-8748-9C41-5FB687095C6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9B6C2-5382-5943-B73C-CA8D1ED39453}" type="pres">
      <dgm:prSet presAssocID="{BC627611-0D20-8D42-B8A4-ADC64429A83A}" presName="sp" presStyleCnt="0"/>
      <dgm:spPr/>
    </dgm:pt>
    <dgm:pt modelId="{650E56AD-C0DC-BD44-831C-AB5EEA8CD31E}" type="pres">
      <dgm:prSet presAssocID="{25C6B727-C452-C444-8131-EBF237EB491B}" presName="linNode" presStyleCnt="0"/>
      <dgm:spPr/>
    </dgm:pt>
    <dgm:pt modelId="{543E224D-E88F-C347-A6DF-689DEAA768C1}" type="pres">
      <dgm:prSet presAssocID="{25C6B727-C452-C444-8131-EBF237EB491B}" presName="parentText" presStyleLbl="node1" presStyleIdx="1" presStyleCnt="3" custScaleX="75942" custScaleY="61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9C419-95FA-2B4C-9A5C-9722B3A1A26F}" type="pres">
      <dgm:prSet presAssocID="{25C6B727-C452-C444-8131-EBF237EB491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9CAAD-C52D-9949-AE66-42F0529CF9CE}" type="pres">
      <dgm:prSet presAssocID="{1A041716-B545-ED4E-B7EB-AA4ED9112261}" presName="sp" presStyleCnt="0"/>
      <dgm:spPr/>
    </dgm:pt>
    <dgm:pt modelId="{4E150404-B0BA-2E4E-9080-B0377E24AFE0}" type="pres">
      <dgm:prSet presAssocID="{CCAD598D-E196-9940-B358-10EEDFE3A4C7}" presName="linNode" presStyleCnt="0"/>
      <dgm:spPr/>
    </dgm:pt>
    <dgm:pt modelId="{BF79B8DF-1F56-3D41-9C8F-91FF64E636A4}" type="pres">
      <dgm:prSet presAssocID="{CCAD598D-E196-9940-B358-10EEDFE3A4C7}" presName="parentText" presStyleLbl="node1" presStyleIdx="2" presStyleCnt="3" custScaleX="75942" custScaleY="61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F3BF8-ED77-AD4F-8EA4-8462EF673BF7}" type="pres">
      <dgm:prSet presAssocID="{CCAD598D-E196-9940-B358-10EEDFE3A4C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F59BDE-0510-49A9-A973-9D8D86E24451}" type="presOf" srcId="{9BFC08E2-143A-438B-A0CA-55DB737AC8AB}" destId="{BABF3BF8-ED77-AD4F-8EA4-8462EF673BF7}" srcOrd="0" destOrd="3" presId="urn:microsoft.com/office/officeart/2005/8/layout/vList5"/>
    <dgm:cxn modelId="{12F51D2F-127E-42E3-BAE7-57B3D866DB88}" type="presOf" srcId="{88F947CD-F6C5-44C3-92CE-553A2504AA89}" destId="{1B3866DA-F8CC-9745-9FA5-4E4806A2010D}" srcOrd="0" destOrd="3" presId="urn:microsoft.com/office/officeart/2005/8/layout/vList5"/>
    <dgm:cxn modelId="{AE887612-9CAD-4C67-9D09-1CBC67979DBD}" type="presOf" srcId="{73B0D29B-E5B8-49D7-B27B-4BFB449EF015}" destId="{BABF3BF8-ED77-AD4F-8EA4-8462EF673BF7}" srcOrd="0" destOrd="0" presId="urn:microsoft.com/office/officeart/2005/8/layout/vList5"/>
    <dgm:cxn modelId="{22BACEFA-3B33-4D9E-9BE3-A1299C784BFC}" type="presOf" srcId="{4BD5B1C7-61ED-4698-BE80-E677E7622F52}" destId="{1B3866DA-F8CC-9745-9FA5-4E4806A2010D}" srcOrd="0" destOrd="2" presId="urn:microsoft.com/office/officeart/2005/8/layout/vList5"/>
    <dgm:cxn modelId="{BEC60694-1EF6-DF43-B665-7638B6298C41}" type="presOf" srcId="{CCAD598D-E196-9940-B358-10EEDFE3A4C7}" destId="{BF79B8DF-1F56-3D41-9C8F-91FF64E636A4}" srcOrd="0" destOrd="0" presId="urn:microsoft.com/office/officeart/2005/8/layout/vList5"/>
    <dgm:cxn modelId="{48342BFA-947F-487B-9FBC-542C96C79975}" srcId="{65755171-AFFA-8748-9C41-5FB687095C6C}" destId="{88F947CD-F6C5-44C3-92CE-553A2504AA89}" srcOrd="3" destOrd="0" parTransId="{7C9D203C-79B2-4EEF-9CA4-BEE8945FBD47}" sibTransId="{043F5CE9-20CE-4E1F-8589-D5111C1C3674}"/>
    <dgm:cxn modelId="{8A83A9C6-BA45-8740-8DB3-A40102ADDCA1}" srcId="{958F4F35-2E46-024A-8C1B-2673273B6E1A}" destId="{CCAD598D-E196-9940-B358-10EEDFE3A4C7}" srcOrd="2" destOrd="0" parTransId="{0328B346-42AF-BC45-BF3D-605965E95A4F}" sibTransId="{B9D5229C-8C6E-494F-A5DB-312CE098CCDD}"/>
    <dgm:cxn modelId="{29BB877C-6E8A-43BA-B4D2-0EB87BE45340}" srcId="{CCAD598D-E196-9940-B358-10EEDFE3A4C7}" destId="{A143D535-E58C-4987-A112-4230D43ABC29}" srcOrd="2" destOrd="0" parTransId="{6701B6F1-8896-4C80-92A5-5AE7D8498B45}" sibTransId="{4749D8A7-EABE-4A2D-9743-DFBF3FED9E13}"/>
    <dgm:cxn modelId="{422353E3-1D8F-4167-AA97-B69C09E260E9}" srcId="{CCAD598D-E196-9940-B358-10EEDFE3A4C7}" destId="{9BFC08E2-143A-438B-A0CA-55DB737AC8AB}" srcOrd="3" destOrd="0" parTransId="{9850F91F-7741-4D05-9BC5-5F53E9732159}" sibTransId="{EA0DB11E-6F7E-457B-AFD1-1DDF9141DEBA}"/>
    <dgm:cxn modelId="{5E3063D9-23B5-974C-9497-BDFCE98394CA}" type="presOf" srcId="{65755171-AFFA-8748-9C41-5FB687095C6C}" destId="{6859A836-8D05-7F41-9A67-D1C2960A0B50}" srcOrd="0" destOrd="0" presId="urn:microsoft.com/office/officeart/2005/8/layout/vList5"/>
    <dgm:cxn modelId="{71D2B9C2-A33C-4918-8B83-D633E801C2BF}" type="presOf" srcId="{DE7CC137-AE7E-4EDE-A1D4-4D2B92107EB4}" destId="{9B79C419-95FA-2B4C-9A5C-9722B3A1A26F}" srcOrd="0" destOrd="0" presId="urn:microsoft.com/office/officeart/2005/8/layout/vList5"/>
    <dgm:cxn modelId="{507B9A05-6202-4E72-A375-AA518119360D}" type="presOf" srcId="{A143D535-E58C-4987-A112-4230D43ABC29}" destId="{BABF3BF8-ED77-AD4F-8EA4-8462EF673BF7}" srcOrd="0" destOrd="2" presId="urn:microsoft.com/office/officeart/2005/8/layout/vList5"/>
    <dgm:cxn modelId="{68CB2CD9-7806-4693-8B90-9D832115F745}" srcId="{65755171-AFFA-8748-9C41-5FB687095C6C}" destId="{1B1ACF81-4587-4583-8F0B-B1991B7F9C6C}" srcOrd="0" destOrd="0" parTransId="{B5D7A34A-10C5-49BE-8F34-AF593CAAE372}" sibTransId="{B95EC97C-A615-4C6D-9B79-5F8AD4BB8F32}"/>
    <dgm:cxn modelId="{77FDEAD9-9AF6-6649-AF32-EDCC43D149B3}" srcId="{958F4F35-2E46-024A-8C1B-2673273B6E1A}" destId="{65755171-AFFA-8748-9C41-5FB687095C6C}" srcOrd="0" destOrd="0" parTransId="{D27A1E7C-18C8-A74E-823B-135E3E6A656C}" sibTransId="{BC627611-0D20-8D42-B8A4-ADC64429A83A}"/>
    <dgm:cxn modelId="{19058351-4E40-0C45-9178-1EDABA8B6C2D}" srcId="{958F4F35-2E46-024A-8C1B-2673273B6E1A}" destId="{25C6B727-C452-C444-8131-EBF237EB491B}" srcOrd="1" destOrd="0" parTransId="{406AD7CB-DE54-544C-A3DD-3CBC8BA2D40E}" sibTransId="{1A041716-B545-ED4E-B7EB-AA4ED9112261}"/>
    <dgm:cxn modelId="{DC9A2F94-4D91-4DD0-98AC-7B9FF393C6DE}" srcId="{65755171-AFFA-8748-9C41-5FB687095C6C}" destId="{4BD5B1C7-61ED-4698-BE80-E677E7622F52}" srcOrd="2" destOrd="0" parTransId="{8F4E0B9E-33E9-4F2A-BB7E-EDE58E58C844}" sibTransId="{5C498468-9DD1-456A-8DA6-AA5228934179}"/>
    <dgm:cxn modelId="{6BA58035-8691-483E-8E42-76D06208C3D3}" type="presOf" srcId="{1F68E67C-1712-44D9-9F1B-E20FCA7D3913}" destId="{1B3866DA-F8CC-9745-9FA5-4E4806A2010D}" srcOrd="0" destOrd="1" presId="urn:microsoft.com/office/officeart/2005/8/layout/vList5"/>
    <dgm:cxn modelId="{63A878B2-AC49-45F8-A309-C190D7F69CB0}" srcId="{CCAD598D-E196-9940-B358-10EEDFE3A4C7}" destId="{73B0D29B-E5B8-49D7-B27B-4BFB449EF015}" srcOrd="0" destOrd="0" parTransId="{7A2A4A56-2A2A-4F6D-B292-AD66E48671C0}" sibTransId="{CE10805E-777D-410D-B35F-08D2331C8464}"/>
    <dgm:cxn modelId="{E55588A4-9E4D-46CB-9C17-932728E2377A}" srcId="{CCAD598D-E196-9940-B358-10EEDFE3A4C7}" destId="{DE7A7813-305F-42BC-BC93-07D2BB0F893C}" srcOrd="1" destOrd="0" parTransId="{5ECBD790-B42A-42BB-8CF7-798E56AFFCC3}" sibTransId="{202CD500-EE5F-4078-8E9D-67A19CC4EF0A}"/>
    <dgm:cxn modelId="{4EE0E487-915B-4500-96A8-2D35F80A9425}" type="presOf" srcId="{1B1ACF81-4587-4583-8F0B-B1991B7F9C6C}" destId="{1B3866DA-F8CC-9745-9FA5-4E4806A2010D}" srcOrd="0" destOrd="0" presId="urn:microsoft.com/office/officeart/2005/8/layout/vList5"/>
    <dgm:cxn modelId="{4545FBAA-2157-4677-9F39-9FBB5219972A}" type="presOf" srcId="{DE7A7813-305F-42BC-BC93-07D2BB0F893C}" destId="{BABF3BF8-ED77-AD4F-8EA4-8462EF673BF7}" srcOrd="0" destOrd="1" presId="urn:microsoft.com/office/officeart/2005/8/layout/vList5"/>
    <dgm:cxn modelId="{904DCA28-5207-4F22-9375-88A1729DBB5C}" srcId="{25C6B727-C452-C444-8131-EBF237EB491B}" destId="{DE7CC137-AE7E-4EDE-A1D4-4D2B92107EB4}" srcOrd="0" destOrd="0" parTransId="{5C2B72AA-1417-4FBA-B715-49C28F94B108}" sibTransId="{851567B4-D576-4ECF-9ED8-093B4B8666A8}"/>
    <dgm:cxn modelId="{2509FCCA-5460-D64D-BB74-1DB4670F2817}" type="presOf" srcId="{25C6B727-C452-C444-8131-EBF237EB491B}" destId="{543E224D-E88F-C347-A6DF-689DEAA768C1}" srcOrd="0" destOrd="0" presId="urn:microsoft.com/office/officeart/2005/8/layout/vList5"/>
    <dgm:cxn modelId="{1185CD37-F1E0-8D4D-B146-B73468547020}" type="presOf" srcId="{958F4F35-2E46-024A-8C1B-2673273B6E1A}" destId="{E1ED88B3-0703-2C43-A2D3-C273A7129EDD}" srcOrd="0" destOrd="0" presId="urn:microsoft.com/office/officeart/2005/8/layout/vList5"/>
    <dgm:cxn modelId="{AA297B41-1AF8-4A9D-AAD4-4C6D5A07D03D}" srcId="{65755171-AFFA-8748-9C41-5FB687095C6C}" destId="{1F68E67C-1712-44D9-9F1B-E20FCA7D3913}" srcOrd="1" destOrd="0" parTransId="{3C52FAB1-9134-43B5-9808-1D1871281728}" sibTransId="{08990621-05C1-4942-A077-7C8EBF8A56AA}"/>
    <dgm:cxn modelId="{E064F169-099D-3647-B12E-B82A6C2750A4}" type="presParOf" srcId="{E1ED88B3-0703-2C43-A2D3-C273A7129EDD}" destId="{3F47FBB8-5C3C-EE49-96C0-6669DC0726DA}" srcOrd="0" destOrd="0" presId="urn:microsoft.com/office/officeart/2005/8/layout/vList5"/>
    <dgm:cxn modelId="{615E156E-9C72-A846-934C-F3E3095DF111}" type="presParOf" srcId="{3F47FBB8-5C3C-EE49-96C0-6669DC0726DA}" destId="{6859A836-8D05-7F41-9A67-D1C2960A0B50}" srcOrd="0" destOrd="0" presId="urn:microsoft.com/office/officeart/2005/8/layout/vList5"/>
    <dgm:cxn modelId="{0F640521-6F67-4F46-801C-51830BBFA568}" type="presParOf" srcId="{3F47FBB8-5C3C-EE49-96C0-6669DC0726DA}" destId="{1B3866DA-F8CC-9745-9FA5-4E4806A2010D}" srcOrd="1" destOrd="0" presId="urn:microsoft.com/office/officeart/2005/8/layout/vList5"/>
    <dgm:cxn modelId="{6E34783D-BE5A-DD4C-9A83-62D7008426EC}" type="presParOf" srcId="{E1ED88B3-0703-2C43-A2D3-C273A7129EDD}" destId="{9E99B6C2-5382-5943-B73C-CA8D1ED39453}" srcOrd="1" destOrd="0" presId="urn:microsoft.com/office/officeart/2005/8/layout/vList5"/>
    <dgm:cxn modelId="{FEFB560E-6ABD-2F4F-AF2C-1B972D7645FB}" type="presParOf" srcId="{E1ED88B3-0703-2C43-A2D3-C273A7129EDD}" destId="{650E56AD-C0DC-BD44-831C-AB5EEA8CD31E}" srcOrd="2" destOrd="0" presId="urn:microsoft.com/office/officeart/2005/8/layout/vList5"/>
    <dgm:cxn modelId="{CD595821-601A-1E48-9308-4CFB87501609}" type="presParOf" srcId="{650E56AD-C0DC-BD44-831C-AB5EEA8CD31E}" destId="{543E224D-E88F-C347-A6DF-689DEAA768C1}" srcOrd="0" destOrd="0" presId="urn:microsoft.com/office/officeart/2005/8/layout/vList5"/>
    <dgm:cxn modelId="{100DEAAF-AFE6-4448-89FD-718252532C3D}" type="presParOf" srcId="{650E56AD-C0DC-BD44-831C-AB5EEA8CD31E}" destId="{9B79C419-95FA-2B4C-9A5C-9722B3A1A26F}" srcOrd="1" destOrd="0" presId="urn:microsoft.com/office/officeart/2005/8/layout/vList5"/>
    <dgm:cxn modelId="{179F3BAC-6C4C-FE43-B0A7-ACAF41F62A39}" type="presParOf" srcId="{E1ED88B3-0703-2C43-A2D3-C273A7129EDD}" destId="{F0E9CAAD-C52D-9949-AE66-42F0529CF9CE}" srcOrd="3" destOrd="0" presId="urn:microsoft.com/office/officeart/2005/8/layout/vList5"/>
    <dgm:cxn modelId="{CB5AF6F6-1219-ED4F-B952-091FA5298F94}" type="presParOf" srcId="{E1ED88B3-0703-2C43-A2D3-C273A7129EDD}" destId="{4E150404-B0BA-2E4E-9080-B0377E24AFE0}" srcOrd="4" destOrd="0" presId="urn:microsoft.com/office/officeart/2005/8/layout/vList5"/>
    <dgm:cxn modelId="{540839B6-BFDC-3F4A-83C4-5EB84CD26ED9}" type="presParOf" srcId="{4E150404-B0BA-2E4E-9080-B0377E24AFE0}" destId="{BF79B8DF-1F56-3D41-9C8F-91FF64E636A4}" srcOrd="0" destOrd="0" presId="urn:microsoft.com/office/officeart/2005/8/layout/vList5"/>
    <dgm:cxn modelId="{F21D426C-8E5D-46E5-A5E5-2DEC4C6A4AA0}" type="presParOf" srcId="{4E150404-B0BA-2E4E-9080-B0377E24AFE0}" destId="{BABF3BF8-ED77-AD4F-8EA4-8462EF673B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66DA-F8CC-9745-9FA5-4E4806A2010D}">
      <dsp:nvSpPr>
        <dsp:cNvPr id="0" name=""/>
        <dsp:cNvSpPr/>
      </dsp:nvSpPr>
      <dsp:spPr>
        <a:xfrm rot="5400000">
          <a:off x="3275616" y="-1264539"/>
          <a:ext cx="1532690" cy="4062938"/>
        </a:xfrm>
        <a:prstGeom prst="round2SameRect">
          <a:avLst/>
        </a:prstGeom>
        <a:solidFill>
          <a:schemeClr val="bg1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+mn-lt"/>
            </a:rPr>
            <a:t>Большинство информации вносится из справочников, в т.ч. из Единого реестра видов контроля</a:t>
          </a:r>
          <a:r>
            <a:rPr lang="en-US" sz="1400" kern="1200" dirty="0">
              <a:latin typeface="+mn-lt"/>
            </a:rPr>
            <a:t>;</a:t>
          </a:r>
          <a:endParaRPr lang="ru-RU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+mn-lt"/>
            </a:rPr>
            <a:t>Часть информации автоматически заполняется при вводе базовых данных </a:t>
          </a:r>
          <a:r>
            <a:rPr lang="ru-RU" sz="1400" i="1" kern="1200" dirty="0">
              <a:latin typeface="+mn-lt"/>
            </a:rPr>
            <a:t>(пример с ИНН)</a:t>
          </a:r>
          <a:r>
            <a:rPr lang="ru-RU" sz="1400" kern="1200" dirty="0">
              <a:latin typeface="+mn-lt"/>
            </a:rPr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+mn-lt"/>
          </a:endParaRPr>
        </a:p>
      </dsp:txBody>
      <dsp:txXfrm rot="-5400000">
        <a:off x="2010492" y="75405"/>
        <a:ext cx="3988118" cy="1383050"/>
      </dsp:txXfrm>
    </dsp:sp>
    <dsp:sp modelId="{6859A836-8D05-7F41-9A67-D1C2960A0B50}">
      <dsp:nvSpPr>
        <dsp:cNvPr id="0" name=""/>
        <dsp:cNvSpPr/>
      </dsp:nvSpPr>
      <dsp:spPr>
        <a:xfrm>
          <a:off x="274911" y="174640"/>
          <a:ext cx="1735580" cy="1184578"/>
        </a:xfrm>
        <a:prstGeom prst="roundRect">
          <a:avLst/>
        </a:prstGeom>
        <a:solidFill>
          <a:srgbClr val="00A4C3"/>
        </a:solidFill>
        <a:ln w="38100" cap="flat" cmpd="sng" algn="ctr">
          <a:solidFill>
            <a:srgbClr val="00A5C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+mn-lt"/>
            </a:rPr>
            <a:t>Проверки</a:t>
          </a:r>
        </a:p>
      </dsp:txBody>
      <dsp:txXfrm>
        <a:off x="332737" y="232466"/>
        <a:ext cx="1619928" cy="1068926"/>
      </dsp:txXfrm>
    </dsp:sp>
    <dsp:sp modelId="{9B79C419-95FA-2B4C-9A5C-9722B3A1A26F}">
      <dsp:nvSpPr>
        <dsp:cNvPr id="0" name=""/>
        <dsp:cNvSpPr/>
      </dsp:nvSpPr>
      <dsp:spPr>
        <a:xfrm rot="5400000">
          <a:off x="3275616" y="363944"/>
          <a:ext cx="1532690" cy="4062938"/>
        </a:xfrm>
        <a:prstGeom prst="round2SameRect">
          <a:avLst/>
        </a:prstGeom>
        <a:solidFill>
          <a:schemeClr val="bg1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+mn-lt"/>
            </a:rPr>
            <a:t>Заполнение ЕРКНМ возможно путем интеграции по установленным правилам</a:t>
          </a:r>
          <a:r>
            <a:rPr lang="en-US" sz="1400" kern="1200" dirty="0">
              <a:latin typeface="+mn-lt"/>
            </a:rPr>
            <a:t>.</a:t>
          </a:r>
          <a:endParaRPr lang="ru-RU" sz="1400" kern="1200" dirty="0">
            <a:latin typeface="+mn-lt"/>
          </a:endParaRPr>
        </a:p>
      </dsp:txBody>
      <dsp:txXfrm rot="-5400000">
        <a:off x="2010492" y="1703888"/>
        <a:ext cx="3988118" cy="1383050"/>
      </dsp:txXfrm>
    </dsp:sp>
    <dsp:sp modelId="{543E224D-E88F-C347-A6DF-689DEAA768C1}">
      <dsp:nvSpPr>
        <dsp:cNvPr id="0" name=""/>
        <dsp:cNvSpPr/>
      </dsp:nvSpPr>
      <dsp:spPr>
        <a:xfrm>
          <a:off x="274911" y="1803124"/>
          <a:ext cx="1735580" cy="1184578"/>
        </a:xfrm>
        <a:prstGeom prst="roundRect">
          <a:avLst/>
        </a:prstGeom>
        <a:solidFill>
          <a:srgbClr val="00A4C3"/>
        </a:solidFill>
        <a:ln w="38100" cap="flat" cmpd="sng" algn="ctr">
          <a:solidFill>
            <a:srgbClr val="00A5C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+mn-lt"/>
            </a:rPr>
            <a:t>Интеграция</a:t>
          </a:r>
        </a:p>
      </dsp:txBody>
      <dsp:txXfrm>
        <a:off x="332737" y="1860950"/>
        <a:ext cx="1619928" cy="1068926"/>
      </dsp:txXfrm>
    </dsp:sp>
    <dsp:sp modelId="{BABF3BF8-ED77-AD4F-8EA4-8462EF673BF7}">
      <dsp:nvSpPr>
        <dsp:cNvPr id="0" name=""/>
        <dsp:cNvSpPr/>
      </dsp:nvSpPr>
      <dsp:spPr>
        <a:xfrm rot="5400000">
          <a:off x="3275616" y="1992427"/>
          <a:ext cx="1532690" cy="4062938"/>
        </a:xfrm>
        <a:prstGeom prst="round2SameRect">
          <a:avLst/>
        </a:prstGeom>
        <a:solidFill>
          <a:schemeClr val="bg1"/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+mn-lt"/>
            </a:rPr>
            <a:t>Согласуется полностью в электронном (машиночитаемом) формате</a:t>
          </a:r>
          <a:r>
            <a:rPr lang="en-US" sz="1400" kern="1200" dirty="0">
              <a:latin typeface="+mn-lt"/>
            </a:rPr>
            <a:t>;</a:t>
          </a:r>
          <a:endParaRPr lang="ru-RU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+mn-lt"/>
            </a:rPr>
            <a:t>Прозрачная система принятия решений</a:t>
          </a:r>
          <a:r>
            <a:rPr lang="en-US" sz="1400" kern="1200" dirty="0">
              <a:latin typeface="+mn-lt"/>
            </a:rPr>
            <a:t>;</a:t>
          </a:r>
          <a:endParaRPr lang="ru-RU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+mn-lt"/>
            </a:rPr>
            <a:t>В отношении территориальных планов</a:t>
          </a:r>
          <a:r>
            <a:rPr lang="en-US" sz="1400" kern="1200" dirty="0">
              <a:latin typeface="+mn-lt"/>
            </a:rPr>
            <a:t>:</a:t>
          </a:r>
          <a:r>
            <a:rPr lang="ru-RU" sz="1400" kern="1200" dirty="0">
              <a:latin typeface="+mn-lt"/>
            </a:rPr>
            <a:t> автоматическая интеграция (единый сквозной процесс).</a:t>
          </a:r>
        </a:p>
      </dsp:txBody>
      <dsp:txXfrm rot="-5400000">
        <a:off x="2010492" y="3332371"/>
        <a:ext cx="3988118" cy="1383050"/>
      </dsp:txXfrm>
    </dsp:sp>
    <dsp:sp modelId="{BF79B8DF-1F56-3D41-9C8F-91FF64E636A4}">
      <dsp:nvSpPr>
        <dsp:cNvPr id="0" name=""/>
        <dsp:cNvSpPr/>
      </dsp:nvSpPr>
      <dsp:spPr>
        <a:xfrm>
          <a:off x="274911" y="3431607"/>
          <a:ext cx="1735580" cy="1184578"/>
        </a:xfrm>
        <a:prstGeom prst="roundRect">
          <a:avLst/>
        </a:prstGeom>
        <a:solidFill>
          <a:srgbClr val="00A4C3"/>
        </a:solidFill>
        <a:ln w="38100" cap="flat" cmpd="sng" algn="ctr">
          <a:solidFill>
            <a:srgbClr val="00A5C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+mn-lt"/>
            </a:rPr>
            <a:t>Согласование планов</a:t>
          </a:r>
        </a:p>
      </dsp:txBody>
      <dsp:txXfrm>
        <a:off x="332737" y="3489433"/>
        <a:ext cx="1619928" cy="1068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B89B-9980-44CC-B850-FEFB51BB73D7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CF31-48BA-4C25-B373-C335479AA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03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230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итульный слайд">
  <p:cSld name="1_Титульный слайд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 descr="head_ground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"/>
            <a:ext cx="12188145" cy="221232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0" name="Google Shape;20;p3" descr="for_ppt_mineconom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812" y="672291"/>
            <a:ext cx="4801717" cy="11527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809668" y="2284373"/>
            <a:ext cx="7172768" cy="2387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304792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5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2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6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78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930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3180" y="1287541"/>
            <a:ext cx="10985400" cy="23239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200" b="0" strike="noStrike" spc="0">
              <a:solidFill>
                <a:srgbClr val="5E5E5E"/>
              </a:solidFill>
              <a:latin typeface="Helvetica Neue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0660" y="5929920"/>
            <a:ext cx="10985400" cy="31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600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9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 descr="head_ground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12188145" cy="124284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3809668" y="1483899"/>
            <a:ext cx="7172768" cy="3313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482588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Merriweather Sans"/>
              <a:buChar char="＞"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4" descr="for_ppt_mineconom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0605" y="399245"/>
            <a:ext cx="580055" cy="607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7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3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84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2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86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0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  <a:lin ang="0" scaled="0"/>
          </a:gradFill>
          <a:ln>
            <a:noFill/>
          </a:ln>
        </p:spPr>
        <p:txBody>
          <a:bodyPr spcFirstLastPara="1" wrap="square" lIns="128967" tIns="64467" rIns="128967" bIns="64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809668" y="2284375"/>
            <a:ext cx="7172768" cy="2570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23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1204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975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53;p49">
            <a:extLst>
              <a:ext uri="{FF2B5EF4-FFF2-40B4-BE49-F238E27FC236}">
                <a16:creationId xmlns:a16="http://schemas.microsoft.com/office/drawing/2014/main" xmlns="" id="{498D4324-993B-C24A-B7AA-488BAA41A5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1" y="2530230"/>
            <a:ext cx="11045536" cy="121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ru-RU" sz="2800" dirty="0">
                <a:latin typeface="+mn-lt"/>
                <a:ea typeface="Calibri" panose="020F0502020204030204" pitchFamily="34" charset="0"/>
              </a:rPr>
              <a:t> Информационные системы государственного контроля (надзора), муниципального контроля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7201" y="4506236"/>
            <a:ext cx="116274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bg1"/>
                </a:solidFill>
              </a:rPr>
              <a:t>И.В. </a:t>
            </a:r>
            <a:r>
              <a:rPr lang="ru-RU" sz="2000" dirty="0">
                <a:solidFill>
                  <a:schemeClr val="bg1"/>
                </a:solidFill>
              </a:rPr>
              <a:t>Судец, Заместитель директора Департамента государственной политики в сфере лицензирования, контрольно-надзорной деятельности, аккредитации и </a:t>
            </a:r>
            <a:r>
              <a:rPr lang="ru-RU" sz="2000" dirty="0" smtClean="0">
                <a:solidFill>
                  <a:schemeClr val="bg1"/>
                </a:solidFill>
              </a:rPr>
              <a:t>саморегулирования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3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Google Shape;90;p14"/>
          <p:cNvCxnSpPr>
            <a:stCxn id="71" idx="0"/>
            <a:endCxn id="81" idx="2"/>
          </p:cNvCxnSpPr>
          <p:nvPr/>
        </p:nvCxnSpPr>
        <p:spPr>
          <a:xfrm rot="16200000" flipH="1" flipV="1">
            <a:off x="5393620" y="3665598"/>
            <a:ext cx="5259392" cy="699617"/>
          </a:xfrm>
          <a:prstGeom prst="bentConnector5">
            <a:avLst>
              <a:gd name="adj1" fmla="val -5795"/>
              <a:gd name="adj2" fmla="val 357584"/>
              <a:gd name="adj3" fmla="val 102042"/>
            </a:avLst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753" name="TextShape 1"/>
          <p:cNvSpPr txBox="1"/>
          <p:nvPr/>
        </p:nvSpPr>
        <p:spPr>
          <a:xfrm>
            <a:off x="333900" y="27901"/>
            <a:ext cx="10447920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em Medium"/>
                <a:ea typeface="Stem Medium"/>
                <a:cs typeface="Arial"/>
                <a:sym typeface="Arial"/>
              </a:rPr>
              <a:t>Взаимодействие информационных систем в рамках контрольной </a:t>
            </a:r>
            <a:r>
              <a:rPr kumimoji="0" lang="ru-RU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em Medium"/>
                <a:ea typeface="Stem Medium"/>
                <a:cs typeface="Arial"/>
                <a:sym typeface="Arial"/>
              </a:rPr>
              <a:t>(надзорной) деятельности</a:t>
            </a:r>
            <a:endParaRPr kumimoji="0" lang="ru-RU" sz="30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"/>
              <a:ea typeface="+mn-ea"/>
              <a:cs typeface="Arial"/>
              <a:sym typeface="Arial"/>
            </a:endParaRPr>
          </a:p>
        </p:txBody>
      </p:sp>
      <p:sp>
        <p:nvSpPr>
          <p:cNvPr id="754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A4C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68" name="Изображение" descr="Изображение"/>
          <p:cNvPicPr/>
          <p:nvPr/>
        </p:nvPicPr>
        <p:blipFill>
          <a:blip r:embed="rId3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sp>
        <p:nvSpPr>
          <p:cNvPr id="68" name="Google Shape;64;p14"/>
          <p:cNvSpPr/>
          <p:nvPr/>
        </p:nvSpPr>
        <p:spPr>
          <a:xfrm>
            <a:off x="9655651" y="2891178"/>
            <a:ext cx="2109980" cy="1770837"/>
          </a:xfrm>
          <a:prstGeom prst="rect">
            <a:avLst/>
          </a:prstGeom>
          <a:solidFill>
            <a:srgbClr val="00B2B1"/>
          </a:solidFill>
          <a:ln>
            <a:solidFill>
              <a:srgbClr val="00B2B1"/>
            </a:solidFill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1" i="0" u="none" strike="noStrike" kern="0" cap="none" spc="0" normalizeH="0" baseline="0" noProof="0">
              <a:ln>
                <a:noFill/>
              </a:ln>
              <a:solidFill>
                <a:srgbClr val="4285F4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5;p14"/>
          <p:cNvSpPr txBox="1"/>
          <p:nvPr/>
        </p:nvSpPr>
        <p:spPr>
          <a:xfrm>
            <a:off x="9719281" y="3552458"/>
            <a:ext cx="2092443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ГАС У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Tx/>
              <a:buNone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Аналитика, </a:t>
            </a:r>
            <a:r>
              <a:rPr kumimoji="0" lang="ru-RU" sz="1333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дашборды</a:t>
            </a:r>
            <a:endParaRPr kumimoji="0" sz="1333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70" name="Google Shape;66;p14"/>
          <p:cNvGrpSpPr/>
          <p:nvPr/>
        </p:nvGrpSpPr>
        <p:grpSpPr>
          <a:xfrm>
            <a:off x="6444302" y="1385711"/>
            <a:ext cx="3857645" cy="1104516"/>
            <a:chOff x="2184370" y="2190485"/>
            <a:chExt cx="2308472" cy="924723"/>
          </a:xfrm>
        </p:grpSpPr>
        <p:sp>
          <p:nvSpPr>
            <p:cNvPr id="71" name="Google Shape;67;p14"/>
            <p:cNvSpPr/>
            <p:nvPr/>
          </p:nvSpPr>
          <p:spPr>
            <a:xfrm>
              <a:off x="2184370" y="2190485"/>
              <a:ext cx="2308472" cy="924723"/>
            </a:xfrm>
            <a:prstGeom prst="rect">
              <a:avLst/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29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68;p14"/>
            <p:cNvSpPr txBox="1"/>
            <p:nvPr/>
          </p:nvSpPr>
          <p:spPr>
            <a:xfrm>
              <a:off x="2201097" y="2283252"/>
              <a:ext cx="2271607" cy="739740"/>
            </a:xfrm>
            <a:prstGeom prst="rect">
              <a:avLst/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"/>
                  <a:ea typeface="Roboto"/>
                  <a:cs typeface="Roboto"/>
                  <a:sym typeface="Roboto"/>
                </a:rPr>
                <a:t>ЕРВК 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  <a:p>
              <a:pPr marL="228594" marR="0" lvl="0" indent="-228594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Roboto"/>
                <a:buChar char="•"/>
                <a:tabLst/>
                <a:defRPr/>
              </a:pP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"/>
                  <a:ea typeface="Roboto"/>
                  <a:cs typeface="Roboto"/>
                  <a:sym typeface="Roboto"/>
                </a:rPr>
                <a:t>Справочники для других ИС</a:t>
              </a:r>
              <a:endParaRPr kumimoji="0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  <a:p>
              <a:pPr marL="228594" marR="0" lvl="0" indent="-228594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Roboto"/>
                <a:buChar char="•"/>
                <a:tabLst/>
                <a:defRPr/>
              </a:pP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"/>
                  <a:ea typeface="Roboto"/>
                  <a:cs typeface="Roboto"/>
                  <a:sym typeface="Roboto"/>
                </a:rPr>
                <a:t>Функция информирования по видам контроля</a:t>
              </a:r>
              <a:endParaRPr kumimoji="0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73" name="Google Shape;69;p14"/>
          <p:cNvGrpSpPr/>
          <p:nvPr/>
        </p:nvGrpSpPr>
        <p:grpSpPr>
          <a:xfrm>
            <a:off x="2057675" y="1386143"/>
            <a:ext cx="3956671" cy="1104084"/>
            <a:chOff x="2131801" y="685370"/>
            <a:chExt cx="2308473" cy="1381051"/>
          </a:xfrm>
        </p:grpSpPr>
        <p:sp>
          <p:nvSpPr>
            <p:cNvPr id="74" name="Google Shape;70;p14"/>
            <p:cNvSpPr/>
            <p:nvPr/>
          </p:nvSpPr>
          <p:spPr>
            <a:xfrm>
              <a:off x="2131801" y="685370"/>
              <a:ext cx="2308473" cy="1381051"/>
            </a:xfrm>
            <a:prstGeom prst="rect">
              <a:avLst/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29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1;p14"/>
            <p:cNvSpPr txBox="1"/>
            <p:nvPr/>
          </p:nvSpPr>
          <p:spPr>
            <a:xfrm>
              <a:off x="2131802" y="814203"/>
              <a:ext cx="2202073" cy="1091082"/>
            </a:xfrm>
            <a:prstGeom prst="rect">
              <a:avLst/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"/>
                  <a:ea typeface="Roboto"/>
                  <a:cs typeface="Roboto"/>
                  <a:sym typeface="Roboto"/>
                </a:rPr>
                <a:t>Реестр ОТ 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  <a:p>
              <a:pPr marL="228594" marR="0" lvl="0" indent="-228594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Roboto"/>
                <a:buChar char="•"/>
                <a:tabLst/>
                <a:defRPr/>
              </a:pP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"/>
                  <a:ea typeface="Roboto"/>
                  <a:cs typeface="Roboto"/>
                  <a:sym typeface="Roboto"/>
                </a:rPr>
                <a:t>Справочник ОТ для всех систем</a:t>
              </a:r>
              <a:endParaRPr kumimoji="0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  <a:p>
              <a:pPr marL="228594" marR="0" lvl="0" indent="-228594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Roboto"/>
                <a:buChar char="•"/>
                <a:tabLst/>
                <a:defRPr/>
              </a:pP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Roboto"/>
                  <a:ea typeface="Roboto"/>
                  <a:cs typeface="Roboto"/>
                  <a:sym typeface="Roboto"/>
                </a:rPr>
                <a:t>Функция информирования по обязательным требованиям</a:t>
              </a:r>
              <a:endParaRPr kumimoji="0" sz="14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6" name="Google Shape;72;p14"/>
          <p:cNvSpPr/>
          <p:nvPr/>
        </p:nvSpPr>
        <p:spPr>
          <a:xfrm>
            <a:off x="1986276" y="1286642"/>
            <a:ext cx="8343600" cy="1294365"/>
          </a:xfrm>
          <a:prstGeom prst="rect">
            <a:avLst/>
          </a:prstGeom>
          <a:noFill/>
          <a:ln w="12700" cap="flat" cmpd="sng">
            <a:solidFill>
              <a:srgbClr val="006FB9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07500" tIns="53733" rIns="107500" bIns="537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67" b="1" i="0" u="none" strike="noStrike" kern="0" cap="none" spc="0" normalizeH="0" baseline="0" noProof="0">
              <a:ln>
                <a:noFill/>
              </a:ln>
              <a:solidFill>
                <a:srgbClr val="00B2A9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5;p14"/>
          <p:cNvSpPr/>
          <p:nvPr/>
        </p:nvSpPr>
        <p:spPr>
          <a:xfrm>
            <a:off x="527812" y="5049178"/>
            <a:ext cx="2212027" cy="1595925"/>
          </a:xfrm>
          <a:prstGeom prst="rect">
            <a:avLst/>
          </a:prstGeom>
          <a:solidFill>
            <a:srgbClr val="00A4C3"/>
          </a:solidFill>
          <a:ln>
            <a:solidFill>
              <a:srgbClr val="00A4C3"/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9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3;p14"/>
          <p:cNvSpPr/>
          <p:nvPr/>
        </p:nvSpPr>
        <p:spPr>
          <a:xfrm>
            <a:off x="3214832" y="2889833"/>
            <a:ext cx="5886000" cy="17892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9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4;p14"/>
          <p:cNvSpPr txBox="1"/>
          <p:nvPr/>
        </p:nvSpPr>
        <p:spPr>
          <a:xfrm>
            <a:off x="3493032" y="3242388"/>
            <a:ext cx="5329600" cy="14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ЕДИНЫЙ РЕЕСТР КОНТРОЛЬНЫХ (НАДЗОРНЫХ) МЕРОПРИЯТИЙ 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Учет конкретных КНМ (нет в ЕРКНМ – не существует)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Электронное согласование планов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228594" marR="0" lvl="0" indent="-22012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"/>
              <a:buChar char="•"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Использование справочников вместо текстовых полей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Google Shape;76;p14"/>
          <p:cNvSpPr txBox="1"/>
          <p:nvPr/>
        </p:nvSpPr>
        <p:spPr>
          <a:xfrm>
            <a:off x="606240" y="5319275"/>
            <a:ext cx="2067123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ЕПГУ / ЕСИА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Главный «фронт» для взаимодействия с гражданами и ЮЛ, Цифровой профиль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81" name="Google Shape;77;p14"/>
          <p:cNvSpPr/>
          <p:nvPr/>
        </p:nvSpPr>
        <p:spPr>
          <a:xfrm>
            <a:off x="6176204" y="5045727"/>
            <a:ext cx="2994605" cy="1599376"/>
          </a:xfrm>
          <a:prstGeom prst="rect">
            <a:avLst/>
          </a:prstGeom>
          <a:solidFill>
            <a:srgbClr val="00A4C3"/>
          </a:solidFill>
          <a:ln>
            <a:solidFill>
              <a:srgbClr val="00A4C3"/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9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78;p14"/>
          <p:cNvSpPr txBox="1"/>
          <p:nvPr/>
        </p:nvSpPr>
        <p:spPr>
          <a:xfrm>
            <a:off x="6193991" y="5237487"/>
            <a:ext cx="2994400" cy="16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ВИС КНО/ТОР КНД 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ЛК проверяющих с шаблонами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Принятие юридически значимых решений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Реестр субъектов/объектов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Сквозные процессы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83" name="Google Shape;79;p14"/>
          <p:cNvSpPr/>
          <p:nvPr/>
        </p:nvSpPr>
        <p:spPr>
          <a:xfrm>
            <a:off x="3165811" y="5045729"/>
            <a:ext cx="2820651" cy="15993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9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0;p14"/>
          <p:cNvSpPr txBox="1"/>
          <p:nvPr/>
        </p:nvSpPr>
        <p:spPr>
          <a:xfrm>
            <a:off x="3241209" y="5267250"/>
            <a:ext cx="2828544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СИСТЕМА ДОСУДЕБНОГО ОБЖАЛОВАНИЯ </a:t>
            </a:r>
            <a:b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</a:b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(НА БАЗЕ ТОР КНД)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228594" marR="0" lvl="0" indent="-22859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Char char="•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Процедура обязательного досудебного обжалования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cxnSp>
        <p:nvCxnSpPr>
          <p:cNvPr id="85" name="Google Shape;81;p14"/>
          <p:cNvCxnSpPr>
            <a:stCxn id="68" idx="0"/>
            <a:endCxn id="76" idx="3"/>
          </p:cNvCxnSpPr>
          <p:nvPr/>
        </p:nvCxnSpPr>
        <p:spPr>
          <a:xfrm rot="16200000" flipV="1">
            <a:off x="10041584" y="2222119"/>
            <a:ext cx="957353" cy="380765"/>
          </a:xfrm>
          <a:prstGeom prst="bentConnector2">
            <a:avLst/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86" name="Google Shape;82;p14"/>
          <p:cNvCxnSpPr>
            <a:stCxn id="77" idx="0"/>
            <a:endCxn id="76" idx="2"/>
          </p:cNvCxnSpPr>
          <p:nvPr/>
        </p:nvCxnSpPr>
        <p:spPr>
          <a:xfrm rot="5400000" flipH="1" flipV="1">
            <a:off x="6003540" y="2735299"/>
            <a:ext cx="308827" cy="244"/>
          </a:xfrm>
          <a:prstGeom prst="bentConnector3">
            <a:avLst>
              <a:gd name="adj1" fmla="val 50000"/>
            </a:avLst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87" name="Google Shape;83;p14"/>
          <p:cNvCxnSpPr>
            <a:stCxn id="74" idx="3"/>
            <a:endCxn id="71" idx="1"/>
          </p:cNvCxnSpPr>
          <p:nvPr/>
        </p:nvCxnSpPr>
        <p:spPr>
          <a:xfrm flipV="1">
            <a:off x="6014346" y="1937969"/>
            <a:ext cx="429956" cy="216"/>
          </a:xfrm>
          <a:prstGeom prst="bentConnector3">
            <a:avLst>
              <a:gd name="adj1" fmla="val 50000"/>
            </a:avLst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88" name="Google Shape;84;p14"/>
          <p:cNvCxnSpPr>
            <a:stCxn id="77" idx="3"/>
            <a:endCxn id="68" idx="1"/>
          </p:cNvCxnSpPr>
          <p:nvPr/>
        </p:nvCxnSpPr>
        <p:spPr>
          <a:xfrm flipV="1">
            <a:off x="9100832" y="3776596"/>
            <a:ext cx="554819" cy="7837"/>
          </a:xfrm>
          <a:prstGeom prst="straightConnector1">
            <a:avLst/>
          </a:prstGeom>
          <a:solidFill>
            <a:srgbClr val="006FB9"/>
          </a:solidFill>
          <a:ln w="12700" cap="flat" cmpd="sng">
            <a:solidFill>
              <a:srgbClr val="00A4C3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89" name="Google Shape;85;p14"/>
          <p:cNvSpPr/>
          <p:nvPr/>
        </p:nvSpPr>
        <p:spPr>
          <a:xfrm>
            <a:off x="3043092" y="4980348"/>
            <a:ext cx="6177200" cy="1815531"/>
          </a:xfrm>
          <a:prstGeom prst="rect">
            <a:avLst/>
          </a:prstGeom>
          <a:noFill/>
          <a:ln w="12700" cap="flat" cmpd="sng">
            <a:solidFill>
              <a:srgbClr val="006FB9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07500" tIns="53733" rIns="107500" bIns="537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67" b="1" i="0" u="none" strike="noStrike" kern="0" cap="none" spc="0" normalizeH="0" baseline="0" noProof="0">
              <a:ln>
                <a:noFill/>
              </a:ln>
              <a:solidFill>
                <a:srgbClr val="00B2A9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" name="Google Shape;86;p14"/>
          <p:cNvSpPr/>
          <p:nvPr/>
        </p:nvSpPr>
        <p:spPr>
          <a:xfrm>
            <a:off x="592183" y="2903434"/>
            <a:ext cx="2182979" cy="1764361"/>
          </a:xfrm>
          <a:prstGeom prst="rect">
            <a:avLst/>
          </a:prstGeom>
          <a:solidFill>
            <a:srgbClr val="00A4C3"/>
          </a:solidFill>
          <a:ln>
            <a:solidFill>
              <a:srgbClr val="00A4C3"/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9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87;p14"/>
          <p:cNvSpPr txBox="1"/>
          <p:nvPr/>
        </p:nvSpPr>
        <p:spPr>
          <a:xfrm>
            <a:off x="587976" y="3307940"/>
            <a:ext cx="2114400" cy="1354400"/>
          </a:xfrm>
          <a:prstGeom prst="rect">
            <a:avLst/>
          </a:prstGeom>
          <a:solidFill>
            <a:srgbClr val="00A4C3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СТОРОННИЕ СИСТЕМЫ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228594" marR="0" lvl="0" indent="-220128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"/>
              <a:buChar char="•"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ЕГРЮЛ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228594" marR="0" lvl="0" indent="-220128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"/>
              <a:buChar char="•"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ЕГРИП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  <a:p>
            <a:pPr marL="228594" marR="0" lvl="0" indent="-220128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"/>
              <a:buChar char="•"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Реестр МСП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2" name="Google Shape;88;p14"/>
          <p:cNvCxnSpPr>
            <a:stCxn id="68" idx="2"/>
          </p:cNvCxnSpPr>
          <p:nvPr/>
        </p:nvCxnSpPr>
        <p:spPr>
          <a:xfrm rot="5400000">
            <a:off x="9513099" y="4361190"/>
            <a:ext cx="896717" cy="1498369"/>
          </a:xfrm>
          <a:prstGeom prst="bentConnector2">
            <a:avLst/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93" name="Google Shape;89;p14"/>
          <p:cNvCxnSpPr>
            <a:stCxn id="77" idx="1"/>
            <a:endCxn id="90" idx="3"/>
          </p:cNvCxnSpPr>
          <p:nvPr/>
        </p:nvCxnSpPr>
        <p:spPr>
          <a:xfrm rot="10800000" flipV="1">
            <a:off x="2775163" y="3784434"/>
            <a:ext cx="439671" cy="1181"/>
          </a:xfrm>
          <a:prstGeom prst="bentConnector3">
            <a:avLst>
              <a:gd name="adj1" fmla="val 50000"/>
            </a:avLst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96" name="Google Shape;93;p14"/>
          <p:cNvCxnSpPr>
            <a:stCxn id="79" idx="3"/>
            <a:endCxn id="83" idx="1"/>
          </p:cNvCxnSpPr>
          <p:nvPr/>
        </p:nvCxnSpPr>
        <p:spPr>
          <a:xfrm flipV="1">
            <a:off x="2739839" y="5845417"/>
            <a:ext cx="425972" cy="1724"/>
          </a:xfrm>
          <a:prstGeom prst="straightConnector1">
            <a:avLst/>
          </a:prstGeom>
          <a:solidFill>
            <a:srgbClr val="006FB9"/>
          </a:solidFill>
          <a:ln w="12700" cap="flat" cmpd="sng">
            <a:solidFill>
              <a:srgbClr val="00A4C3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97" name="Google Shape;94;p14"/>
          <p:cNvSpPr/>
          <p:nvPr/>
        </p:nvSpPr>
        <p:spPr>
          <a:xfrm>
            <a:off x="3861603" y="4834968"/>
            <a:ext cx="60959" cy="6465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5;p14"/>
          <p:cNvSpPr/>
          <p:nvPr/>
        </p:nvSpPr>
        <p:spPr>
          <a:xfrm>
            <a:off x="10099671" y="2920429"/>
            <a:ext cx="1648000" cy="2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Казначейство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6;p14"/>
          <p:cNvSpPr/>
          <p:nvPr/>
        </p:nvSpPr>
        <p:spPr>
          <a:xfrm>
            <a:off x="6831951" y="5068607"/>
            <a:ext cx="2331000" cy="2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Ведомства/Минцифры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99;p14"/>
          <p:cNvSpPr/>
          <p:nvPr/>
        </p:nvSpPr>
        <p:spPr>
          <a:xfrm>
            <a:off x="4577084" y="1385709"/>
            <a:ext cx="1426476" cy="230887"/>
          </a:xfrm>
          <a:prstGeom prst="rect">
            <a:avLst/>
          </a:prstGeom>
          <a:solidFill>
            <a:schemeClr val="lt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Минцифры (МЭР)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100;p14"/>
          <p:cNvSpPr/>
          <p:nvPr/>
        </p:nvSpPr>
        <p:spPr>
          <a:xfrm>
            <a:off x="7360989" y="2903433"/>
            <a:ext cx="1730000" cy="2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07500" tIns="53733" rIns="107500" bIns="537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Генпрокуратура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4" name="Google Shape;101;p14"/>
          <p:cNvSpPr/>
          <p:nvPr/>
        </p:nvSpPr>
        <p:spPr>
          <a:xfrm>
            <a:off x="1286009" y="2914679"/>
            <a:ext cx="1477200" cy="2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ФНС и др.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2;p14"/>
          <p:cNvSpPr/>
          <p:nvPr/>
        </p:nvSpPr>
        <p:spPr>
          <a:xfrm>
            <a:off x="1246997" y="5068607"/>
            <a:ext cx="1477115" cy="2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Минцифры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3;p14"/>
          <p:cNvSpPr/>
          <p:nvPr/>
        </p:nvSpPr>
        <p:spPr>
          <a:xfrm>
            <a:off x="10389644" y="6002106"/>
            <a:ext cx="1595200" cy="3504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33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Разработка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4;p14"/>
          <p:cNvSpPr/>
          <p:nvPr/>
        </p:nvSpPr>
        <p:spPr>
          <a:xfrm>
            <a:off x="10389644" y="6405312"/>
            <a:ext cx="1595200" cy="350400"/>
          </a:xfrm>
          <a:prstGeom prst="rect">
            <a:avLst/>
          </a:prstGeom>
          <a:solidFill>
            <a:srgbClr val="00A4C3"/>
          </a:solidFill>
          <a:ln>
            <a:solidFill>
              <a:srgbClr val="00A4C3"/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33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Реализовано</a:t>
            </a: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08" name="Google Shape;105;p14"/>
          <p:cNvSpPr/>
          <p:nvPr/>
        </p:nvSpPr>
        <p:spPr>
          <a:xfrm>
            <a:off x="10389644" y="5598900"/>
            <a:ext cx="1595200" cy="350400"/>
          </a:xfrm>
          <a:prstGeom prst="rect">
            <a:avLst/>
          </a:prstGeom>
          <a:solidFill>
            <a:srgbClr val="00B2B1"/>
          </a:solidFill>
          <a:ln>
            <a:solidFill>
              <a:srgbClr val="00B2B1"/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BI мониторинга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9" name="Google Shape;106;p14"/>
          <p:cNvCxnSpPr/>
          <p:nvPr/>
        </p:nvCxnSpPr>
        <p:spPr>
          <a:xfrm flipV="1">
            <a:off x="2438044" y="4666794"/>
            <a:ext cx="940643" cy="352125"/>
          </a:xfrm>
          <a:prstGeom prst="straightConnector1">
            <a:avLst/>
          </a:prstGeom>
          <a:noFill/>
          <a:ln w="9525" cap="flat" cmpd="sng">
            <a:solidFill>
              <a:srgbClr val="00A4C3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155" name="Google Shape;82;p14"/>
          <p:cNvCxnSpPr/>
          <p:nvPr/>
        </p:nvCxnSpPr>
        <p:spPr>
          <a:xfrm rot="5400000" flipH="1" flipV="1">
            <a:off x="6021669" y="4816307"/>
            <a:ext cx="308827" cy="244"/>
          </a:xfrm>
          <a:prstGeom prst="bentConnector3">
            <a:avLst>
              <a:gd name="adj1" fmla="val 50000"/>
            </a:avLst>
          </a:prstGeom>
          <a:solidFill>
            <a:srgbClr val="006FB9"/>
          </a:solidFill>
          <a:ln w="12700" cap="flat" cmpd="sng">
            <a:solidFill>
              <a:srgbClr val="0B5394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158" name="Google Shape;99;p14"/>
          <p:cNvSpPr/>
          <p:nvPr/>
        </p:nvSpPr>
        <p:spPr>
          <a:xfrm>
            <a:off x="8802402" y="1396207"/>
            <a:ext cx="1495978" cy="238674"/>
          </a:xfrm>
          <a:prstGeom prst="rect">
            <a:avLst/>
          </a:prstGeom>
          <a:solidFill>
            <a:schemeClr val="lt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Минцифры (МЭР)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99;p14"/>
          <p:cNvSpPr/>
          <p:nvPr/>
        </p:nvSpPr>
        <p:spPr>
          <a:xfrm>
            <a:off x="4237325" y="5063864"/>
            <a:ext cx="1713456" cy="220389"/>
          </a:xfrm>
          <a:prstGeom prst="rect">
            <a:avLst/>
          </a:prstGeom>
          <a:solidFill>
            <a:schemeClr val="lt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rPr>
              <a:t>Минцифры (МЭР)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5706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lvl="0"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3000" kern="0" dirty="0" smtClean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(</a:t>
            </a:r>
            <a:r>
              <a:rPr lang="ru-RU" sz="3000" kern="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ЕРКНМ)</a:t>
            </a: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xmlns="" id="{19CB88BC-FA45-4532-AEBC-880ADE563E4D}"/>
              </a:ext>
            </a:extLst>
          </p:cNvPr>
          <p:cNvCxnSpPr>
            <a:cxnSpLocks/>
          </p:cNvCxnSpPr>
          <p:nvPr/>
        </p:nvCxnSpPr>
        <p:spPr>
          <a:xfrm flipV="1">
            <a:off x="12437410" y="1070444"/>
            <a:ext cx="0" cy="445104"/>
          </a:xfrm>
          <a:prstGeom prst="straightConnector1">
            <a:avLst/>
          </a:prstGeom>
          <a:ln w="12700" cap="rnd">
            <a:solidFill>
              <a:schemeClr val="bg1">
                <a:lumMod val="85000"/>
              </a:schemeClr>
            </a:solidFill>
            <a:prstDash val="sysDot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hape 6495"/>
          <p:cNvSpPr/>
          <p:nvPr/>
        </p:nvSpPr>
        <p:spPr>
          <a:xfrm>
            <a:off x="5943282" y="6722001"/>
            <a:ext cx="135999" cy="135999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Shape 3690"/>
          <p:cNvSpPr/>
          <p:nvPr/>
        </p:nvSpPr>
        <p:spPr>
          <a:xfrm>
            <a:off x="238580" y="1239582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" name="Схема 20">
            <a:extLst>
              <a:ext uri="{FF2B5EF4-FFF2-40B4-BE49-F238E27FC236}">
                <a16:creationId xmlns:a16="http://schemas.microsoft.com/office/drawing/2014/main" xmlns="" id="{1518D4E5-FA51-2348-9E41-D8E1F4FF2D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0909629"/>
              </p:ext>
            </p:extLst>
          </p:nvPr>
        </p:nvGraphicFramePr>
        <p:xfrm>
          <a:off x="176647" y="1608907"/>
          <a:ext cx="6348342" cy="4790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6940563" y="1910374"/>
            <a:ext cx="4783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субъектов Российской Федерации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F54CCF60-4E61-3041-9E09-D7F11E20163F}"/>
              </a:ext>
            </a:extLst>
          </p:cNvPr>
          <p:cNvSpPr/>
          <p:nvPr/>
        </p:nvSpPr>
        <p:spPr>
          <a:xfrm>
            <a:off x="6498248" y="2540275"/>
            <a:ext cx="2459160" cy="971128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5021" tIns="107509" rIns="215021" bIns="1075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 defTabSz="219182">
              <a:spcAft>
                <a:spcPts val="48"/>
              </a:spcAft>
              <a:buClr>
                <a:srgbClr val="0060A2"/>
              </a:buClr>
            </a:pPr>
            <a:r>
              <a:rPr lang="ru-RU" sz="1400" spc="-1" dirty="0">
                <a:solidFill>
                  <a:schemeClr val="bg1"/>
                </a:solidFill>
              </a:rPr>
              <a:t>С 1 июля 2021 г. </a:t>
            </a:r>
            <a:br>
              <a:rPr lang="ru-RU" sz="1400" spc="-1" dirty="0">
                <a:solidFill>
                  <a:schemeClr val="bg1"/>
                </a:solidFill>
              </a:rPr>
            </a:br>
            <a:r>
              <a:rPr lang="ru-RU" sz="1400" spc="-1" dirty="0">
                <a:solidFill>
                  <a:schemeClr val="bg1"/>
                </a:solidFill>
              </a:rPr>
              <a:t>до вступления в силу нового положения </a:t>
            </a:r>
            <a:br>
              <a:rPr lang="ru-RU" sz="1400" spc="-1" dirty="0">
                <a:solidFill>
                  <a:schemeClr val="bg1"/>
                </a:solidFill>
              </a:rPr>
            </a:br>
            <a:r>
              <a:rPr lang="ru-RU" sz="1400" spc="-1" dirty="0">
                <a:solidFill>
                  <a:schemeClr val="bg1"/>
                </a:solidFill>
              </a:rPr>
              <a:t>о виде контроля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F54CCF60-4E61-3041-9E09-D7F11E20163F}"/>
              </a:ext>
            </a:extLst>
          </p:cNvPr>
          <p:cNvSpPr/>
          <p:nvPr/>
        </p:nvSpPr>
        <p:spPr>
          <a:xfrm>
            <a:off x="9402870" y="2540275"/>
            <a:ext cx="2463529" cy="971128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5021" tIns="107509" rIns="215021" bIns="1075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 defTabSz="219182">
              <a:spcAft>
                <a:spcPts val="48"/>
              </a:spcAft>
              <a:buClr>
                <a:srgbClr val="0060A2"/>
              </a:buClr>
            </a:pPr>
            <a:r>
              <a:rPr lang="ru-RU" sz="1400" spc="-1" dirty="0">
                <a:solidFill>
                  <a:schemeClr val="bg1"/>
                </a:solidFill>
              </a:rPr>
              <a:t>С момента вступления </a:t>
            </a:r>
            <a:br>
              <a:rPr lang="ru-RU" sz="1400" spc="-1" dirty="0">
                <a:solidFill>
                  <a:schemeClr val="bg1"/>
                </a:solidFill>
              </a:rPr>
            </a:br>
            <a:r>
              <a:rPr lang="ru-RU" sz="1400" spc="-1" dirty="0">
                <a:solidFill>
                  <a:schemeClr val="bg1"/>
                </a:solidFill>
              </a:rPr>
              <a:t>в силу положения </a:t>
            </a:r>
            <a:br>
              <a:rPr lang="ru-RU" sz="1400" spc="-1" dirty="0">
                <a:solidFill>
                  <a:schemeClr val="bg1"/>
                </a:solidFill>
              </a:rPr>
            </a:br>
            <a:r>
              <a:rPr lang="ru-RU" sz="1400" spc="-1" dirty="0">
                <a:solidFill>
                  <a:schemeClr val="bg1"/>
                </a:solidFill>
              </a:rPr>
              <a:t>о виде контроля, но не позднее 1 января 2022 г.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11617" y="3890300"/>
            <a:ext cx="283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Продолжает </a:t>
            </a:r>
            <a:r>
              <a:rPr lang="ru-RU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использоваться единый реестр </a:t>
            </a:r>
            <a:r>
              <a:rPr lang="ru-RU" sz="1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проверок (ЕРП)</a:t>
            </a:r>
            <a:endParaRPr lang="ru-RU" sz="1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332181" y="3890300"/>
            <a:ext cx="26049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реестр контрольных (надзорных) мероприятий (вместо ЕРП</a:t>
            </a:r>
            <a:r>
              <a:rPr lang="ru-RU" sz="1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A09B6095-C752-F44E-8A59-869FABF291E9}"/>
              </a:ext>
            </a:extLst>
          </p:cNvPr>
          <p:cNvSpPr/>
          <p:nvPr/>
        </p:nvSpPr>
        <p:spPr>
          <a:xfrm>
            <a:off x="8339251" y="4963393"/>
            <a:ext cx="1985859" cy="361424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5021" tIns="107509" rIns="215021" bIns="1075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 defTabSz="219182">
              <a:spcAft>
                <a:spcPts val="48"/>
              </a:spcAft>
              <a:buClr>
                <a:srgbClr val="0060A2"/>
              </a:buClr>
            </a:pPr>
            <a:r>
              <a:rPr lang="ru-RU" sz="1400" spc="-1" dirty="0">
                <a:solidFill>
                  <a:schemeClr val="bg1"/>
                </a:solidFill>
              </a:rPr>
              <a:t>С 1 января 2022 г. 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7788399" y="5564491"/>
            <a:ext cx="3228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Полный переход с ЕРП на </a:t>
            </a:r>
            <a:r>
              <a:rPr lang="ru-RU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ЕРКНМ</a:t>
            </a:r>
            <a:endParaRPr lang="ru-RU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0" y="22102"/>
            <a:ext cx="12192001" cy="121748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lvl="0"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2400" kern="0" spc="-4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Единый реестр видов федерального государственного контроля (надзора), регионального государственного контроля (надзора), </a:t>
            </a:r>
            <a:br>
              <a:rPr lang="ru-RU" sz="2400" kern="0" spc="-4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</a:br>
            <a:r>
              <a:rPr lang="ru-RU" sz="2400" kern="0" spc="-40" dirty="0" smtClean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муниципального контроля (ЕРВК) </a:t>
            </a:r>
            <a:endParaRPr kumimoji="0" lang="ru-RU" sz="2400" b="0" i="0" u="none" strike="noStrike" kern="0" cap="none" spc="-4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tem Medium"/>
              <a:ea typeface="Stem Medium"/>
              <a:cs typeface="Arial"/>
              <a:sym typeface="Arial"/>
            </a:endParaRPr>
          </a:p>
        </p:txBody>
      </p:sp>
      <p:sp>
        <p:nvSpPr>
          <p:cNvPr id="739" name="CustomShape 2"/>
          <p:cNvSpPr/>
          <p:nvPr/>
        </p:nvSpPr>
        <p:spPr>
          <a:xfrm>
            <a:off x="394920" y="1079950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xmlns="" id="{19CB88BC-FA45-4532-AEBC-880ADE563E4D}"/>
              </a:ext>
            </a:extLst>
          </p:cNvPr>
          <p:cNvCxnSpPr>
            <a:cxnSpLocks/>
          </p:cNvCxnSpPr>
          <p:nvPr/>
        </p:nvCxnSpPr>
        <p:spPr>
          <a:xfrm flipV="1">
            <a:off x="12437410" y="1070444"/>
            <a:ext cx="0" cy="445104"/>
          </a:xfrm>
          <a:prstGeom prst="straightConnector1">
            <a:avLst/>
          </a:prstGeom>
          <a:ln w="12700" cap="rnd">
            <a:solidFill>
              <a:schemeClr val="bg1">
                <a:lumMod val="85000"/>
              </a:schemeClr>
            </a:solidFill>
            <a:prstDash val="sysDot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hape 6495"/>
          <p:cNvSpPr/>
          <p:nvPr/>
        </p:nvSpPr>
        <p:spPr>
          <a:xfrm>
            <a:off x="5943282" y="6722001"/>
            <a:ext cx="135999" cy="135999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Shape 3690"/>
          <p:cNvSpPr/>
          <p:nvPr/>
        </p:nvSpPr>
        <p:spPr>
          <a:xfrm>
            <a:off x="238580" y="1239582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82716" y="4501050"/>
            <a:ext cx="4783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Для субъектов Российской Федерации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F54CCF60-4E61-3041-9E09-D7F11E20163F}"/>
              </a:ext>
            </a:extLst>
          </p:cNvPr>
          <p:cNvSpPr/>
          <p:nvPr/>
        </p:nvSpPr>
        <p:spPr>
          <a:xfrm>
            <a:off x="2805542" y="5028404"/>
            <a:ext cx="2379744" cy="402444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5021" tIns="107509" rIns="215021" bIns="1075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 defTabSz="219182">
              <a:spcAft>
                <a:spcPts val="48"/>
              </a:spcAft>
              <a:buClr>
                <a:srgbClr val="0060A2"/>
              </a:buClr>
            </a:pPr>
            <a:r>
              <a:rPr lang="ru-RU" sz="1400" spc="-1" dirty="0">
                <a:solidFill>
                  <a:srgbClr val="FFFFFF"/>
                </a:solidFill>
              </a:rPr>
              <a:t>До 1 ноября 2021 года</a:t>
            </a: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F54CCF60-4E61-3041-9E09-D7F11E20163F}"/>
              </a:ext>
            </a:extLst>
          </p:cNvPr>
          <p:cNvSpPr/>
          <p:nvPr/>
        </p:nvSpPr>
        <p:spPr>
          <a:xfrm>
            <a:off x="6768835" y="5028404"/>
            <a:ext cx="2403899" cy="402444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5021" tIns="107509" rIns="215021" bIns="10750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 defTabSz="219182">
              <a:spcAft>
                <a:spcPts val="48"/>
              </a:spcAft>
              <a:buClr>
                <a:srgbClr val="0060A2"/>
              </a:buClr>
            </a:pPr>
            <a:r>
              <a:rPr lang="ru-RU" sz="1400" spc="-1" dirty="0">
                <a:solidFill>
                  <a:srgbClr val="FFFFFF"/>
                </a:solidFill>
              </a:rPr>
              <a:t>С 1 января 2022 года</a:t>
            </a: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79203" y="5654329"/>
            <a:ext cx="28324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Рекомендовано внесение необходимых сведений в ЕРВК в части компетенции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713497" y="5654329"/>
            <a:ext cx="2604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Окончательный запуск заполненного </a:t>
            </a: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ЕРВК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79282" y="1246094"/>
            <a:ext cx="5328000" cy="656458"/>
          </a:xfrm>
          <a:prstGeom prst="rect">
            <a:avLst/>
          </a:prstGeom>
          <a:noFill/>
          <a:ln w="15875"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ЕРВК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Описание видов контроля (КНО)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881002" y="1902552"/>
            <a:ext cx="1377048" cy="598959"/>
          </a:xfrm>
          <a:prstGeom prst="straightConnector1">
            <a:avLst/>
          </a:prstGeom>
          <a:ln>
            <a:solidFill>
              <a:srgbClr val="00A5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531770" y="1909064"/>
            <a:ext cx="1349235" cy="592447"/>
          </a:xfrm>
          <a:prstGeom prst="straightConnector1">
            <a:avLst/>
          </a:prstGeom>
          <a:ln>
            <a:solidFill>
              <a:srgbClr val="00A5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793887" y="2508023"/>
            <a:ext cx="2617738" cy="863827"/>
          </a:xfrm>
          <a:prstGeom prst="rect">
            <a:avLst/>
          </a:prstGeom>
          <a:noFill/>
          <a:ln w="15875"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Справочники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другие ИС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40117" y="2508023"/>
            <a:ext cx="2617738" cy="863827"/>
          </a:xfrm>
          <a:prstGeom prst="rect">
            <a:avLst/>
          </a:prstGeom>
          <a:noFill/>
          <a:ln w="15875"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Сайт для проверяемых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82131" y="3654155"/>
            <a:ext cx="925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Заполнение через личный кабинет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Заполнение на основании положений о виде контроля и законодательства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22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5737</TotalTime>
  <Words>337</Words>
  <Application>Microsoft Office PowerPoint</Application>
  <PresentationFormat>Произвольный</PresentationFormat>
  <Paragraphs>69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2_Тема Office</vt:lpstr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Ritum Anna</dc:creator>
  <cp:lastModifiedBy>Пользователь</cp:lastModifiedBy>
  <cp:revision>321</cp:revision>
  <cp:lastPrinted>2021-03-18T13:54:42Z</cp:lastPrinted>
  <dcterms:created xsi:type="dcterms:W3CDTF">2020-05-09T12:46:18Z</dcterms:created>
  <dcterms:modified xsi:type="dcterms:W3CDTF">2021-12-09T11:49:13Z</dcterms:modified>
</cp:coreProperties>
</file>