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97" r:id="rId5"/>
    <p:sldId id="259" r:id="rId6"/>
    <p:sldId id="293" r:id="rId7"/>
    <p:sldId id="294" r:id="rId8"/>
    <p:sldId id="295" r:id="rId9"/>
    <p:sldId id="296" r:id="rId10"/>
    <p:sldId id="288" r:id="rId11"/>
    <p:sldId id="263" r:id="rId12"/>
    <p:sldId id="307" r:id="rId13"/>
    <p:sldId id="264" r:id="rId14"/>
    <p:sldId id="271" r:id="rId15"/>
    <p:sldId id="312" r:id="rId16"/>
    <p:sldId id="313" r:id="rId17"/>
    <p:sldId id="267" r:id="rId18"/>
    <p:sldId id="315" r:id="rId19"/>
    <p:sldId id="269" r:id="rId20"/>
    <p:sldId id="270" r:id="rId21"/>
    <p:sldId id="302" r:id="rId22"/>
    <p:sldId id="272" r:id="rId23"/>
    <p:sldId id="273" r:id="rId24"/>
    <p:sldId id="274" r:id="rId25"/>
    <p:sldId id="275" r:id="rId26"/>
    <p:sldId id="278" r:id="rId27"/>
    <p:sldId id="279" r:id="rId28"/>
    <p:sldId id="325" r:id="rId29"/>
    <p:sldId id="326" r:id="rId30"/>
    <p:sldId id="287" r:id="rId3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29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71" d="100"/>
          <a:sy n="71" d="100"/>
        </p:scale>
        <p:origin x="-44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Трудовые ресурсы</c:v>
                </c:pt>
              </c:strCache>
            </c:strRef>
          </c:tx>
          <c:spPr>
            <a:solidFill>
              <a:srgbClr val="18529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18308</c:v>
                </c:pt>
                <c:pt idx="1">
                  <c:v>18304</c:v>
                </c:pt>
                <c:pt idx="2">
                  <c:v>18268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Занятые в экономике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079232283464569E-4"/>
                  <c:y val="8.158562992125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2923228346462E-3"/>
                  <c:y val="8.203223425196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42076771653558E-3"/>
                  <c:y val="9.4138533464566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416666666666673E-2"/>
                  <c:y val="-3.061269685039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12794</c:v>
                </c:pt>
                <c:pt idx="1">
                  <c:v>12948</c:v>
                </c:pt>
                <c:pt idx="2">
                  <c:v>12840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251904"/>
        <c:axId val="166304768"/>
        <c:axId val="0"/>
      </c:bar3DChart>
      <c:catAx>
        <c:axId val="1662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04768"/>
        <c:crosses val="autoZero"/>
        <c:auto val="1"/>
        <c:lblAlgn val="ctr"/>
        <c:lblOffset val="100"/>
        <c:noMultiLvlLbl val="0"/>
      </c:catAx>
      <c:valAx>
        <c:axId val="16630476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2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76086889712695E-2"/>
          <c:y val="0"/>
          <c:w val="0.91198290953298278"/>
          <c:h val="0.69781792948389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515520"/>
        <c:axId val="195517056"/>
      </c:barChart>
      <c:catAx>
        <c:axId val="195515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517056"/>
        <c:crosses val="autoZero"/>
        <c:auto val="1"/>
        <c:lblAlgn val="ctr"/>
        <c:lblOffset val="100"/>
        <c:noMultiLvlLbl val="0"/>
      </c:catAx>
      <c:valAx>
        <c:axId val="195517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51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562112"/>
        <c:axId val="195568000"/>
      </c:barChart>
      <c:catAx>
        <c:axId val="195562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568000"/>
        <c:crosses val="autoZero"/>
        <c:auto val="1"/>
        <c:lblAlgn val="ctr"/>
        <c:lblOffset val="100"/>
        <c:noMultiLvlLbl val="0"/>
      </c:catAx>
      <c:valAx>
        <c:axId val="1955680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5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43748511155968"/>
          <c:y val="4.3984543329423406E-2"/>
          <c:w val="0.84166122389892828"/>
          <c:h val="0.771488164397895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65-4242-B83F-A53B4A6555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65-4242-B83F-A53B4A6555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65-4242-B83F-A53B4A655551}"/>
              </c:ext>
            </c:extLst>
          </c:dPt>
          <c:dLbls>
            <c:dLbl>
              <c:idx val="0"/>
              <c:layout>
                <c:manualLayout>
                  <c:x val="2.003115870395249E-2"/>
                  <c:y val="-5.761966852702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65-4242-B83F-A53B4A6555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02536228598111E-2"/>
                  <c:y val="-4.019362895301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65-4242-B83F-A53B4A6555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691878587519435E-2"/>
                  <c:y val="-2.023004501304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65-4242-B83F-A53B4A65555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038751222866782E-2"/>
                  <c:y val="-4.9505577660900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65-4242-B83F-A53B4A6555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1 полугодие 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1635.8</c:v>
                </c:pt>
                <c:pt idx="1">
                  <c:v>2338.6999999999998</c:v>
                </c:pt>
                <c:pt idx="2" formatCode="0.0">
                  <c:v>3845.7</c:v>
                </c:pt>
                <c:pt idx="3">
                  <c:v>2113.8000000000002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65-4242-B83F-A53B4A655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003328"/>
        <c:axId val="196004864"/>
        <c:axId val="0"/>
      </c:bar3DChart>
      <c:catAx>
        <c:axId val="19600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004864"/>
        <c:crosses val="autoZero"/>
        <c:auto val="1"/>
        <c:lblAlgn val="ctr"/>
        <c:lblOffset val="100"/>
        <c:noMultiLvlLbl val="0"/>
      </c:catAx>
      <c:valAx>
        <c:axId val="19600486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96003328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31865991342266"/>
          <c:y val="3.3509129321826314E-2"/>
          <c:w val="0.78349374906028313"/>
          <c:h val="0.8229440527954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2945495784720358E-2"/>
                  <c:y val="-2.977278109276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0142184510336E-2"/>
                  <c:y val="-2.6064491734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82950066984606E-2"/>
                  <c:y val="-2.000980366360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37633192271574E-2"/>
                  <c:y val="-1.402469561165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1" kern="120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74.900000000000006</c:v>
                </c:pt>
                <c:pt idx="1">
                  <c:v>75.2</c:v>
                </c:pt>
                <c:pt idx="2">
                  <c:v>79.7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844736"/>
        <c:axId val="173850624"/>
        <c:axId val="0"/>
      </c:bar3DChart>
      <c:catAx>
        <c:axId val="17384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  <c:crossAx val="173850624"/>
        <c:crosses val="autoZero"/>
        <c:auto val="1"/>
        <c:lblAlgn val="ctr"/>
        <c:lblOffset val="100"/>
        <c:noMultiLvlLbl val="0"/>
      </c:catAx>
      <c:valAx>
        <c:axId val="173850624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50" baseline="0">
                <a:solidFill>
                  <a:schemeClr val="tx1"/>
                </a:solidFill>
              </a:defRPr>
            </a:pPr>
            <a:endParaRPr lang="ru-RU"/>
          </a:p>
        </c:txPr>
        <c:crossAx val="173844736"/>
        <c:crosses val="autoZero"/>
        <c:crossBetween val="between"/>
      </c:valAx>
      <c:spPr>
        <a:solidFill>
          <a:srgbClr val="5B9BD5">
            <a:lumMod val="75000"/>
          </a:srgbClr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31865991342266"/>
          <c:y val="3.3509129321826314E-2"/>
          <c:w val="0.78349374906028313"/>
          <c:h val="0.8229440527954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2945495784720358E-2"/>
                  <c:y val="-2.977278109276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0142184510336E-2"/>
                  <c:y val="-2.6064491734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82950066984606E-2"/>
                  <c:y val="-2.000980366360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37633192271574E-2"/>
                  <c:y val="-1.402469561165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36.1</c:v>
                </c:pt>
                <c:pt idx="2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116288"/>
        <c:axId val="175117824"/>
        <c:axId val="0"/>
      </c:bar3DChart>
      <c:catAx>
        <c:axId val="17511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75117824"/>
        <c:crosses val="autoZero"/>
        <c:auto val="1"/>
        <c:lblAlgn val="ctr"/>
        <c:lblOffset val="100"/>
        <c:noMultiLvlLbl val="0"/>
      </c:catAx>
      <c:valAx>
        <c:axId val="17511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50"/>
            </a:pPr>
            <a:endParaRPr lang="ru-RU"/>
          </a:p>
        </c:txPr>
        <c:crossAx val="175116288"/>
        <c:crosses val="autoZero"/>
        <c:crossBetween val="between"/>
      </c:valAx>
      <c:spPr>
        <a:solidFill>
          <a:srgbClr val="5B9BD5">
            <a:lumMod val="75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31865991342266"/>
          <c:y val="3.3509129321826314E-2"/>
          <c:w val="0.78349374906028313"/>
          <c:h val="0.8229440527954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2945495784720358E-2"/>
                  <c:y val="-2.977278109276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0142184510336E-2"/>
                  <c:y val="-2.6064491734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82950066984606E-2"/>
                  <c:y val="-2.000980366360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37633192271574E-2"/>
                  <c:y val="-1.402469561165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116.2</c:v>
                </c:pt>
                <c:pt idx="1">
                  <c:v>87.4</c:v>
                </c:pt>
                <c:pt idx="2">
                  <c:v>153.5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115200"/>
        <c:axId val="188133376"/>
        <c:axId val="0"/>
      </c:bar3DChart>
      <c:catAx>
        <c:axId val="1881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133376"/>
        <c:crosses val="autoZero"/>
        <c:auto val="1"/>
        <c:lblAlgn val="ctr"/>
        <c:lblOffset val="100"/>
        <c:noMultiLvlLbl val="0"/>
      </c:catAx>
      <c:valAx>
        <c:axId val="18813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88115200"/>
        <c:crosses val="autoZero"/>
        <c:crossBetween val="between"/>
      </c:valAx>
      <c:spPr>
        <a:solidFill>
          <a:srgbClr val="0070C0"/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6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6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66"/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1.3339067259067167E-2"/>
                  <c:y val="-4.013119642084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389884668827345E-2"/>
                  <c:y val="-2.897033508720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538056368749033E-3"/>
                  <c:y val="-3.365085798248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41.1</c:v>
                </c:pt>
                <c:pt idx="2">
                  <c:v>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168832"/>
        <c:axId val="188170624"/>
        <c:axId val="0"/>
      </c:bar3DChart>
      <c:catAx>
        <c:axId val="18816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170624"/>
        <c:crosses val="autoZero"/>
        <c:auto val="1"/>
        <c:lblAlgn val="ctr"/>
        <c:lblOffset val="100"/>
        <c:noMultiLvlLbl val="0"/>
      </c:catAx>
      <c:valAx>
        <c:axId val="18817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8168832"/>
        <c:crosses val="autoZero"/>
        <c:crossBetween val="between"/>
      </c:valAx>
      <c:spPr>
        <a:solidFill>
          <a:srgbClr val="0070C0"/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>
                <a:lumMod val="20000"/>
                <a:lumOff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2945495784720358E-2"/>
                  <c:y val="-2.977278109276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0142184510336E-2"/>
                  <c:y val="-2.6064491734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826754851089223"/>
                  <c:y val="4.724554914986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0C-4344-BCD7-6BDA1231B9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26767</c:v>
                </c:pt>
                <c:pt idx="1">
                  <c:v>28005</c:v>
                </c:pt>
                <c:pt idx="2">
                  <c:v>29485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438400"/>
        <c:axId val="188439936"/>
        <c:axId val="0"/>
      </c:bar3DChart>
      <c:catAx>
        <c:axId val="18843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439936"/>
        <c:crosses val="autoZero"/>
        <c:auto val="1"/>
        <c:lblAlgn val="ctr"/>
        <c:lblOffset val="100"/>
        <c:noMultiLvlLbl val="0"/>
      </c:catAx>
      <c:valAx>
        <c:axId val="18843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8438400"/>
        <c:crosses val="autoZero"/>
        <c:crossBetween val="between"/>
      </c:valAx>
      <c:spPr>
        <a:solidFill>
          <a:srgbClr val="4472C4"/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5859865186320007E-2"/>
                  <c:y val="-1.7396386677542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885772782910691E-2"/>
                  <c:y val="-1.987629452700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82950066984606E-2"/>
                  <c:y val="-2.000980366360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12928</c:v>
                </c:pt>
                <c:pt idx="1">
                  <c:v>14228</c:v>
                </c:pt>
                <c:pt idx="2">
                  <c:v>15720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569280"/>
        <c:axId val="189595648"/>
        <c:axId val="0"/>
      </c:bar3DChart>
      <c:catAx>
        <c:axId val="1895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9595648"/>
        <c:crosses val="autoZero"/>
        <c:auto val="1"/>
        <c:lblAlgn val="ctr"/>
        <c:lblOffset val="100"/>
        <c:noMultiLvlLbl val="0"/>
      </c:catAx>
      <c:valAx>
        <c:axId val="18959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9569280"/>
        <c:crosses val="autoZero"/>
        <c:crossBetween val="between"/>
      </c:valAx>
      <c:spPr>
        <a:solidFill>
          <a:srgbClr val="4472C4"/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245952"/>
        <c:axId val="195247488"/>
      </c:barChart>
      <c:catAx>
        <c:axId val="195245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247488"/>
        <c:crosses val="autoZero"/>
        <c:auto val="1"/>
        <c:lblAlgn val="ctr"/>
        <c:lblOffset val="100"/>
        <c:noMultiLvlLbl val="0"/>
      </c:catAx>
      <c:valAx>
        <c:axId val="195247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24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288448"/>
        <c:axId val="195294336"/>
      </c:barChart>
      <c:catAx>
        <c:axId val="195288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294336"/>
        <c:crosses val="autoZero"/>
        <c:auto val="1"/>
        <c:lblAlgn val="ctr"/>
        <c:lblOffset val="100"/>
        <c:noMultiLvlLbl val="0"/>
      </c:catAx>
      <c:valAx>
        <c:axId val="1952943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28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22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2D167EEB-747E-4ECC-9027-EEC509B9B30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39" y="4722493"/>
            <a:ext cx="5409887" cy="4474531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88"/>
            <a:ext cx="2930422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48" y="9443388"/>
            <a:ext cx="2930421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04D4D501-73B8-4CB4-88F3-0592FB355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4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453824-768D-FE3B-398D-2FD14DF17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4AB1A6-BF63-4098-313B-F9048BA2B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77C0AD-313C-E109-F6CD-23B0B9C7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30AE90-ACED-DD94-E00D-95C7E1FA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65A048-C7EF-020C-B15F-4A7BE477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6DC01-3723-4079-027A-9A5CC581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98DBC71-3AD2-1601-08AB-A9870C52B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584715-A664-B3D4-52A6-DFF2CBFC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8B6DA8-B6EF-22A1-B7DA-EF84F4FA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BBE0C8-120E-D13C-5387-8B92C702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8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2FEE0E9-8B61-567E-47F7-EC78503CF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354FFD4-247D-4897-B1E8-9597F8FB8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37DC37-AD11-B4ED-68C3-B849AD91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12B583-D189-9058-D098-1709C046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05AEDC-324B-36D2-A864-784A9B50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9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DA9B24-DB17-3DA3-6172-3C7782D7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766CF1-C1E7-2AA5-110F-EDBCCC72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AAB10C-1FD8-37FF-56AD-611DC9DE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28FCFD-8E73-B774-B10A-31BD3BED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4B8CAA-F7A2-4378-3D8F-3403A8FF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9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43FF6C-BC67-3855-6CCA-10032C23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A7364D-7618-8DB7-6CF5-305A9E93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51C9A3-6A29-3649-4808-88826BF9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417EE4-26C8-C624-C54C-85C5EB7F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92F602-D872-A6D4-0940-AC98ABCE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876A7D-00D5-1CC2-4942-D1C163BE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F383A3-AA06-138E-481C-470FFD36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EF651E8-8434-D351-5BDD-A37121CF4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E9B8D9-6AD5-C768-8AF7-4BED4885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E604EB-6104-A2E6-2FF2-1498B700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866DE0-10AA-2EE2-319E-226B4539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BA7445-FF07-5FA8-52E9-445B54F8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595AC8-50A6-B716-36AE-EF8CE9EC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42F61F-3D02-67B5-1EB7-D9C6847EF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421016F-6881-B7DD-E1F8-94D1DCBA9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2E961D2-1E26-3758-01C1-D6A8FEF26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C3CCC22-1896-D939-06C7-8380A5AD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3D6592D-19E0-D077-791F-02B076AC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1154E6-208C-C9D7-6E0A-81B0066C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4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D44FB6-554A-9666-2168-87EE6CA3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5FE984C-49A7-9514-E46E-49E58990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448E78-D8B6-E9EF-CAE5-8176805E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34CCB8D-9D9A-69DE-BF71-7E712FBB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5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E380817-E91E-3B5D-751C-61182439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E529A2E-7872-E59B-BDDA-D2E69B1B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87078F1-084A-92F1-834C-2D9C5C4A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3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4F08E0-8FEB-EB36-8B57-BE9D4EC1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985ED6-F645-2C57-8896-F87CE85F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7AEF59-02A5-CE40-7F4F-2D5347C5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C0BCB7-CD78-A83B-BC23-90FC3839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EE787F-E4EC-E74D-5891-EED55277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00BDB0-AF6F-05D5-15C0-FE895824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9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290A47-DCF4-1DCF-8B6F-75FBB3AC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D07116B-AE60-E723-509D-BC0857600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5F2F5B-263E-F711-ECDD-48453C563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4EDC359-8F30-0155-B773-E3D199BA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53EEF1-6F93-DD44-235C-5BCC80EE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078F5B-22D6-34E0-5BF5-48FAB97C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597FBA-D5E0-8BF2-3F76-879A663D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1313409-B42B-BB2A-B22D-1C57DF566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A33B4B-564D-B4EF-4E79-C3354FD25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E1F4-4BAC-4858-9483-B8FB41FD17B3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0B67BA-2D31-5FAC-4A4E-A14C9C7D1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7A6EB8-E67F-E122-D10A-B5A999E9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8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chart" Target="../charts/chart1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hart" Target="../charts/chart10.xml"/><Relationship Id="rId2" Type="http://schemas.openxmlformats.org/officeDocument/2006/relationships/image" Target="../media/image3.png"/><Relationship Id="rId16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chart" Target="../charts/chart8.xm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0.pn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3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41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2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5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2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7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6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hart" Target="../charts/chart3.xml"/><Relationship Id="rId2" Type="http://schemas.openxmlformats.org/officeDocument/2006/relationships/image" Target="../media/image3.png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hart" Target="../charts/chart5.xml"/><Relationship Id="rId2" Type="http://schemas.openxmlformats.org/officeDocument/2006/relationships/image" Target="../media/image3.png"/><Relationship Id="rId16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hart" Target="../charts/chart7.xml"/><Relationship Id="rId2" Type="http://schemas.openxmlformats.org/officeDocument/2006/relationships/image" Target="../media/image3.png"/><Relationship Id="rId16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>
            <a:extLst>
              <a:ext uri="{FF2B5EF4-FFF2-40B4-BE49-F238E27FC236}">
                <a16:creationId xmlns="" xmlns:a16="http://schemas.microsoft.com/office/drawing/2014/main" id="{20D93F1C-99F9-34DC-C93C-DE3488EF2FA4}"/>
              </a:ext>
            </a:extLst>
          </p:cNvPr>
          <p:cNvGrpSpPr/>
          <p:nvPr/>
        </p:nvGrpSpPr>
        <p:grpSpPr>
          <a:xfrm>
            <a:off x="7341897" y="39223"/>
            <a:ext cx="4914265" cy="5990590"/>
            <a:chOff x="7278099" y="496442"/>
            <a:chExt cx="4914265" cy="5990590"/>
          </a:xfrm>
        </p:grpSpPr>
        <p:pic>
          <p:nvPicPr>
            <p:cNvPr id="113" name="object 3">
              <a:extLst>
                <a:ext uri="{FF2B5EF4-FFF2-40B4-BE49-F238E27FC236}">
                  <a16:creationId xmlns="" xmlns:a16="http://schemas.microsoft.com/office/drawing/2014/main" id="{6283D8BC-82D4-B8A2-1D93-984835ED86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="" xmlns:a16="http://schemas.microsoft.com/office/drawing/2014/main" id="{A6A45A6B-BF87-7B05-C16A-53467DCAC3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2149254"/>
            <a:ext cx="8982025" cy="151900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СТРАТЕГИЯ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КИНЕЛЬСКИЙ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</a:p>
        </p:txBody>
      </p:sp>
      <p:sp>
        <p:nvSpPr>
          <p:cNvPr id="38" name="object 36">
            <a:extLst>
              <a:ext uri="{FF2B5EF4-FFF2-40B4-BE49-F238E27FC236}">
                <a16:creationId xmlns="" xmlns:a16="http://schemas.microsoft.com/office/drawing/2014/main" id="{FD355094-F80B-521A-5D90-116E45545642}"/>
              </a:ext>
            </a:extLst>
          </p:cNvPr>
          <p:cNvSpPr/>
          <p:nvPr/>
        </p:nvSpPr>
        <p:spPr>
          <a:xfrm>
            <a:off x="589503" y="1968201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7">
            <a:extLst>
              <a:ext uri="{FF2B5EF4-FFF2-40B4-BE49-F238E27FC236}">
                <a16:creationId xmlns="" xmlns:a16="http://schemas.microsoft.com/office/drawing/2014/main" id="{C2FE2039-3F08-21A1-4C0A-3C0D96B221BC}"/>
              </a:ext>
            </a:extLst>
          </p:cNvPr>
          <p:cNvSpPr/>
          <p:nvPr/>
        </p:nvSpPr>
        <p:spPr>
          <a:xfrm>
            <a:off x="565858" y="5728950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373395" y="396021"/>
            <a:ext cx="845393" cy="89901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1367140" y="737089"/>
            <a:ext cx="2285697" cy="47846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</a:t>
            </a:r>
            <a:r>
              <a:rPr sz="1200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10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</a:t>
            </a:r>
            <a:r>
              <a:rPr sz="1200" spc="105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object 5">
            <a:extLst>
              <a:ext uri="{FF2B5EF4-FFF2-40B4-BE49-F238E27FC236}">
                <a16:creationId xmlns="" xmlns:a16="http://schemas.microsoft.com/office/drawing/2014/main" id="{A990A578-09AB-EEBF-439B-205F69632BEB}"/>
              </a:ext>
            </a:extLst>
          </p:cNvPr>
          <p:cNvSpPr txBox="1"/>
          <p:nvPr/>
        </p:nvSpPr>
        <p:spPr>
          <a:xfrm>
            <a:off x="553157" y="5932895"/>
            <a:ext cx="5777865" cy="3231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spcBef>
                <a:spcPts val="600"/>
              </a:spcBef>
            </a:pPr>
            <a:r>
              <a:rPr lang="ru-RU" sz="16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34">
            <a:extLst>
              <a:ext uri="{FF2B5EF4-FFF2-40B4-BE49-F238E27FC236}">
                <a16:creationId xmlns="" xmlns:a16="http://schemas.microsoft.com/office/drawing/2014/main" id="{F130C793-6816-D141-4EDD-CFC5766CBD31}"/>
              </a:ext>
            </a:extLst>
          </p:cNvPr>
          <p:cNvSpPr txBox="1"/>
          <p:nvPr/>
        </p:nvSpPr>
        <p:spPr>
          <a:xfrm>
            <a:off x="5438774" y="753720"/>
            <a:ext cx="2652604" cy="398186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</a:t>
            </a:r>
            <a:r>
              <a:rPr lang="ru-RU" sz="12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sz="12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="" xmlns:a16="http://schemas.microsoft.com/office/drawing/2014/main" id="{DB7EF0EE-2585-86E7-EE52-4AA856CDD7A7}"/>
              </a:ext>
            </a:extLst>
          </p:cNvPr>
          <p:cNvSpPr txBox="1"/>
          <p:nvPr/>
        </p:nvSpPr>
        <p:spPr>
          <a:xfrm>
            <a:off x="553156" y="4897095"/>
            <a:ext cx="11091997" cy="58990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по развитию инвестиционной деятельности на территории муниципального района </a:t>
            </a:r>
            <a:r>
              <a:rPr lang="ru-RU" sz="16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sz="16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докладчик – </a:t>
            </a:r>
            <a:r>
              <a:rPr lang="ru-RU" sz="16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Рузова</a:t>
            </a:r>
            <a:r>
              <a:rPr lang="ru-RU" sz="16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 (заместитель главы муниципального района </a:t>
            </a:r>
            <a:r>
              <a:rPr lang="ru-RU" sz="16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sz="16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экономике)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57060" y="521942"/>
            <a:ext cx="593431" cy="77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747500" y="6444981"/>
            <a:ext cx="30656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10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A323612-7DF9-4846-AE8E-618FA3841312}"/>
              </a:ext>
            </a:extLst>
          </p:cNvPr>
          <p:cNvGrpSpPr/>
          <p:nvPr/>
        </p:nvGrpSpPr>
        <p:grpSpPr>
          <a:xfrm>
            <a:off x="7528467" y="349323"/>
            <a:ext cx="4525599" cy="524169"/>
            <a:chOff x="7528468" y="349323"/>
            <a:chExt cx="4281040" cy="524169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CADFE0C7-6619-499A-899E-7F6382547D3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0F3CF906-734B-457F-83D9-73E21F9A31E4}"/>
                </a:ext>
              </a:extLst>
            </p:cNvPr>
            <p:cNvSpPr txBox="1"/>
            <p:nvPr/>
          </p:nvSpPr>
          <p:spPr>
            <a:xfrm>
              <a:off x="10509529" y="357325"/>
              <a:ext cx="1299979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31674" y="1214337"/>
            <a:ext cx="11557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Малое и среднее предпринимательство и поддержка индивидуальной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предпринимательской инициативы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достижения за период 2020-2022 годы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672" y="1922223"/>
            <a:ext cx="502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в сфере МСП, человек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0812" y="3050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направленных в АО "ГФСО" заявок от СМСП, заинтересованных в получении финансовой поддержки, ед.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0812" y="44629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самозанятых граждан, зафиксировавших свой статус с учетом введения налогового режима для самозанятых, человек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1672" y="56650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легализованных в сфере малого и среднего предпринимательства, человек</a:t>
            </a:r>
          </a:p>
        </p:txBody>
      </p:sp>
      <p:graphicFrame>
        <p:nvGraphicFramePr>
          <p:cNvPr id="90" name="Диаграмма 89"/>
          <p:cNvGraphicFramePr/>
          <p:nvPr>
            <p:extLst>
              <p:ext uri="{D42A27DB-BD31-4B8C-83A1-F6EECF244321}">
                <p14:modId xmlns:p14="http://schemas.microsoft.com/office/powerpoint/2010/main" val="448432273"/>
              </p:ext>
            </p:extLst>
          </p:nvPr>
        </p:nvGraphicFramePr>
        <p:xfrm>
          <a:off x="7269078" y="1824056"/>
          <a:ext cx="3597443" cy="10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47322185"/>
              </p:ext>
            </p:extLst>
          </p:nvPr>
        </p:nvGraphicFramePr>
        <p:xfrm>
          <a:off x="7387389" y="2838240"/>
          <a:ext cx="3360822" cy="11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62182393"/>
              </p:ext>
            </p:extLst>
          </p:nvPr>
        </p:nvGraphicFramePr>
        <p:xfrm>
          <a:off x="7299780" y="4381794"/>
          <a:ext cx="3839626" cy="9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35608281"/>
              </p:ext>
            </p:extLst>
          </p:nvPr>
        </p:nvGraphicFramePr>
        <p:xfrm>
          <a:off x="7363325" y="5418019"/>
          <a:ext cx="3793712" cy="100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8344634" y="2047089"/>
            <a:ext cx="647907" cy="25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/>
              <a:t>4312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107815" y="2170817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4326</a:t>
            </a:r>
            <a:endParaRPr lang="ru-RU" sz="1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743846" y="305186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906048" y="319871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653627" y="4462949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964</a:t>
            </a:r>
            <a:endParaRPr lang="ru-RU" sz="1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457409" y="4618245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1327</a:t>
            </a:r>
            <a:endParaRPr lang="ru-RU" sz="1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692901" y="557928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75</a:t>
            </a:r>
            <a:endParaRPr lang="ru-RU" sz="1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469670" y="5728015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104</a:t>
            </a:r>
            <a:endParaRPr lang="ru-RU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993" y="378521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77713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АКТИВНОСТЬ И ПРОЕКТЫ</a:t>
            </a:r>
            <a:b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АКТИВНОЙ СТАДИИ РЕАЛИЗАЦИИ</a:t>
            </a:r>
            <a:endParaRPr lang="ru-RU" sz="22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17924" y="6444981"/>
            <a:ext cx="23614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11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0E6E203-DF38-4991-B6CD-A96FB2A8AD3A}"/>
              </a:ext>
            </a:extLst>
          </p:cNvPr>
          <p:cNvSpPr txBox="1"/>
          <p:nvPr/>
        </p:nvSpPr>
        <p:spPr>
          <a:xfrm>
            <a:off x="318975" y="1359155"/>
            <a:ext cx="1142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КАПИТАЛ, МЛН.РУБ.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68EDA679-45DB-4860-8930-A6EE74C06F23}"/>
              </a:ext>
            </a:extLst>
          </p:cNvPr>
          <p:cNvGrpSpPr/>
          <p:nvPr/>
        </p:nvGrpSpPr>
        <p:grpSpPr>
          <a:xfrm>
            <a:off x="7528468" y="349323"/>
            <a:ext cx="4525599" cy="608530"/>
            <a:chOff x="7528468" y="349323"/>
            <a:chExt cx="4525599" cy="608530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2B9DEEAC-6128-4A26-B7A8-D09F9203FF9F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410C9637-77E9-4B4C-AC94-50951C498A9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01C86778-4DC2-4178-8896-4028C5DD1C5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2A4ACA2-ECB7-46A1-A96F-F7C68C6F080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09549057-CE3C-4DBD-A2F9-DB9FFF544C8E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743547F1-9735-4FBB-8307-71D9ECA0360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5BFEE3A3-262B-4605-8973-8FC33D5519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BB49D021-EA73-4877-B543-1773B812E1F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2B3C7BB2-8ED8-4875-8E91-D814DB9600FC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86EC53F0-55B1-408F-A14D-55EA35529A66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33446C07-CE94-4767-8006-89AB60C2A23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8C94ED2-588A-49C8-B841-5AB6685DE6B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0775EE98-6334-4428-B0FE-05F6EF343AE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A708AC05-C75B-4DF9-AA2C-EFD53A3058B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BFA3BFC5-A489-4A3B-9C61-AE695CC281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95DDE9C4-1EA9-446F-A7CD-C46CE5A7929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11276ABA-398F-4CED-A410-743AB2A55A20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0FA7E322-62D1-41CD-AF8E-080EE4C2D8B1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EEA0F416-F6A2-4541-A9EA-943AD64503F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FDAA8AF1-9A02-4CFB-B588-E129FB86D63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E0706D5C-A8DA-4662-ABA5-F1F43217B36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0C3D2FB5-3A94-4FEC-95F3-BA90DADA601E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87A745F1-15A0-49D5-B191-A768FA3CA2B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4DE3AD90-31D9-4CFE-A80F-0220695E6BED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BAC34BDB-A78E-42AD-A585-A7A0CE16A33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FD655618-FEFD-4825-8926-C68656126041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58AD6959-0EB3-4EC1-8156-803CCD4BEEF8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48D0D331-C20F-4CF3-89DB-03736D12348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9534C45D-521D-447F-A9E2-C8C86878BCB6}"/>
                </a:ext>
              </a:extLst>
            </p:cNvPr>
            <p:cNvSpPr txBox="1"/>
            <p:nvPr/>
          </p:nvSpPr>
          <p:spPr>
            <a:xfrm>
              <a:off x="8088662" y="364742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574392C0-321A-4A5A-BD98-097F9E7F583B}"/>
                </a:ext>
              </a:extLst>
            </p:cNvPr>
            <p:cNvSpPr txBox="1"/>
            <p:nvPr/>
          </p:nvSpPr>
          <p:spPr>
            <a:xfrm>
              <a:off x="10717619" y="357325"/>
              <a:ext cx="1336448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92" y="346622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3895133519"/>
              </p:ext>
            </p:extLst>
          </p:nvPr>
        </p:nvGraphicFramePr>
        <p:xfrm>
          <a:off x="331674" y="1983933"/>
          <a:ext cx="6762797" cy="432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18" y="2385249"/>
            <a:ext cx="4276906" cy="201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7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77713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АКТИВНОСТЬ И ПРОЕКТЫ</a:t>
            </a:r>
            <a:b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АКТИВНОЙ СТАДИИ РЕАЛИЗАЦИИ</a:t>
            </a:r>
            <a:endParaRPr lang="ru-RU" sz="22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760199" y="6444981"/>
            <a:ext cx="29386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12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0E6E203-DF38-4991-B6CD-A96FB2A8AD3A}"/>
              </a:ext>
            </a:extLst>
          </p:cNvPr>
          <p:cNvSpPr txBox="1"/>
          <p:nvPr/>
        </p:nvSpPr>
        <p:spPr>
          <a:xfrm>
            <a:off x="8431619" y="1220926"/>
            <a:ext cx="33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Реализуемые на территории района инвестиционные проекты</a:t>
            </a:r>
            <a:endParaRPr lang="ru-RU" sz="2000" b="1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68EDA679-45DB-4860-8930-A6EE74C06F23}"/>
              </a:ext>
            </a:extLst>
          </p:cNvPr>
          <p:cNvGrpSpPr/>
          <p:nvPr/>
        </p:nvGrpSpPr>
        <p:grpSpPr>
          <a:xfrm>
            <a:off x="7528468" y="349323"/>
            <a:ext cx="4525599" cy="608530"/>
            <a:chOff x="7528468" y="349323"/>
            <a:chExt cx="4525599" cy="608530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2B9DEEAC-6128-4A26-B7A8-D09F9203FF9F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410C9637-77E9-4B4C-AC94-50951C498A9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01C86778-4DC2-4178-8896-4028C5DD1C5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2A4ACA2-ECB7-46A1-A96F-F7C68C6F080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09549057-CE3C-4DBD-A2F9-DB9FFF544C8E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743547F1-9735-4FBB-8307-71D9ECA0360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5BFEE3A3-262B-4605-8973-8FC33D5519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BB49D021-EA73-4877-B543-1773B812E1F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2B3C7BB2-8ED8-4875-8E91-D814DB9600FC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86EC53F0-55B1-408F-A14D-55EA35529A66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33446C07-CE94-4767-8006-89AB60C2A23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8C94ED2-588A-49C8-B841-5AB6685DE6B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0775EE98-6334-4428-B0FE-05F6EF343AE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A708AC05-C75B-4DF9-AA2C-EFD53A3058B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BFA3BFC5-A489-4A3B-9C61-AE695CC281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95DDE9C4-1EA9-446F-A7CD-C46CE5A7929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11276ABA-398F-4CED-A410-743AB2A55A20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0FA7E322-62D1-41CD-AF8E-080EE4C2D8B1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EEA0F416-F6A2-4541-A9EA-943AD64503F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FDAA8AF1-9A02-4CFB-B588-E129FB86D63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E0706D5C-A8DA-4662-ABA5-F1F43217B36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0C3D2FB5-3A94-4FEC-95F3-BA90DADA601E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87A745F1-15A0-49D5-B191-A768FA3CA2B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4DE3AD90-31D9-4CFE-A80F-0220695E6BED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BAC34BDB-A78E-42AD-A585-A7A0CE16A33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FD655618-FEFD-4825-8926-C68656126041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58AD6959-0EB3-4EC1-8156-803CCD4BEEF8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48D0D331-C20F-4CF3-89DB-03736D12348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9534C45D-521D-447F-A9E2-C8C86878BCB6}"/>
                </a:ext>
              </a:extLst>
            </p:cNvPr>
            <p:cNvSpPr txBox="1"/>
            <p:nvPr/>
          </p:nvSpPr>
          <p:spPr>
            <a:xfrm>
              <a:off x="8088662" y="364742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574392C0-321A-4A5A-BD98-097F9E7F583B}"/>
                </a:ext>
              </a:extLst>
            </p:cNvPr>
            <p:cNvSpPr txBox="1"/>
            <p:nvPr/>
          </p:nvSpPr>
          <p:spPr>
            <a:xfrm>
              <a:off x="10717619" y="357325"/>
              <a:ext cx="1336448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92" y="346622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15886"/>
              </p:ext>
            </p:extLst>
          </p:nvPr>
        </p:nvGraphicFramePr>
        <p:xfrm>
          <a:off x="308285" y="1251299"/>
          <a:ext cx="7995743" cy="531498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90829"/>
                <a:gridCol w="1727798"/>
                <a:gridCol w="1839432"/>
                <a:gridCol w="1137684"/>
              </a:tblGrid>
              <a:tr h="332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Хозяйство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Построено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стадии строительства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(мощности)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94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"</a:t>
                      </a:r>
                      <a:r>
                        <a:rPr lang="ru-RU" sz="1100" dirty="0" err="1">
                          <a:effectLst/>
                        </a:rPr>
                        <a:t>Парфеновское</a:t>
                      </a:r>
                      <a:r>
                        <a:rPr lang="ru-RU" sz="1100" dirty="0">
                          <a:effectLst/>
                        </a:rPr>
                        <a:t>" 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 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 smtClean="0">
                          <a:effectLst/>
                        </a:rPr>
                        <a:t>Домашка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</a:t>
                      </a:r>
                      <a:r>
                        <a:rPr lang="ru-RU" sz="1100" dirty="0" smtClean="0">
                          <a:effectLst/>
                        </a:rPr>
                        <a:t>ерносклад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 </a:t>
                      </a:r>
                      <a:r>
                        <a:rPr lang="ru-RU" sz="1100" dirty="0" err="1" smtClean="0">
                          <a:effectLst/>
                        </a:rPr>
                        <a:t>тыс.тонн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189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Зерносушилка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т/ч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567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СПК (к-з) </a:t>
                      </a:r>
                      <a:r>
                        <a:rPr lang="ru-RU" sz="1100" dirty="0" err="1" smtClean="0">
                          <a:effectLst/>
                        </a:rPr>
                        <a:t>им.Куйбышева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smtClean="0">
                          <a:effectLst/>
                        </a:rPr>
                        <a:t>Красносамарское)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Водопровод и система водоочистки на животноводческую ферму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 под комбикорма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50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глава КФХ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Бакоян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Алиса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Алихановна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с.п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Кинельский) 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помещение и убойный цех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120 скотомест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499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глава КФХ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Набоян</a:t>
                      </a:r>
                      <a:r>
                        <a:rPr lang="ru-RU" sz="1100" dirty="0" smtClean="0">
                          <a:effectLst/>
                        </a:rPr>
                        <a:t> Миша </a:t>
                      </a:r>
                      <a:r>
                        <a:rPr lang="ru-RU" sz="1100" dirty="0" err="1" smtClean="0">
                          <a:effectLst/>
                        </a:rPr>
                        <a:t>Аскярович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smtClean="0">
                          <a:effectLst/>
                        </a:rPr>
                        <a:t>Кинельский)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помещение и убойный цех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120 </a:t>
                      </a:r>
                      <a:r>
                        <a:rPr lang="ru-RU" sz="1100" dirty="0">
                          <a:effectLst/>
                        </a:rPr>
                        <a:t>скотомест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446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глава </a:t>
                      </a:r>
                      <a:r>
                        <a:rPr lang="ru-RU" sz="1100" dirty="0" smtClean="0">
                          <a:effectLst/>
                        </a:rPr>
                        <a:t>КФХ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Набоян</a:t>
                      </a:r>
                      <a:r>
                        <a:rPr lang="ru-RU" sz="1100" dirty="0">
                          <a:effectLst/>
                        </a:rPr>
                        <a:t> Алик </a:t>
                      </a:r>
                      <a:r>
                        <a:rPr lang="ru-RU" sz="1100" dirty="0" err="1">
                          <a:effectLst/>
                        </a:rPr>
                        <a:t>Асоевич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smtClean="0">
                          <a:effectLst/>
                        </a:rPr>
                        <a:t>Кинельский)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Продолжается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строительство </a:t>
                      </a:r>
                      <a:r>
                        <a:rPr lang="ru-RU" sz="1100" dirty="0">
                          <a:effectLst/>
                        </a:rPr>
                        <a:t>2-х животноводческих помещений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120 скотомест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37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 КФХ «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Богдановское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подворье»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помещение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скотомест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50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ИП глава КФХ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Набоян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Азиз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Асоевич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 smtClean="0">
                          <a:effectLst/>
                        </a:rPr>
                        <a:t>. Кинельский)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помещение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скотомест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50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«Агрокомплекс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им. Калягина»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с.п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Новый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Сарбай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Убойный пункт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50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глава КФХ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Молбасарова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Айбол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Каяржановна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с.п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Богдановка)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Убойный пункт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315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«НПП «</a:t>
                      </a:r>
                      <a:r>
                        <a:rPr lang="ru-RU" sz="1100" dirty="0" err="1">
                          <a:effectLst/>
                        </a:rPr>
                        <a:t>Агросад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smtClean="0">
                          <a:effectLst/>
                        </a:rPr>
                        <a:t>Бобровка)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Проведена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</a:rPr>
                        <a:t> закладка </a:t>
                      </a:r>
                      <a:r>
                        <a:rPr lang="ru-RU" sz="1200" baseline="0" smtClean="0">
                          <a:effectLst/>
                          <a:latin typeface="+mn-lt"/>
                          <a:ea typeface="+mn-ea"/>
                        </a:rPr>
                        <a:t>многолетних насаждений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138 </a:t>
                      </a:r>
                      <a:r>
                        <a:rPr lang="ru-RU" sz="1200" dirty="0">
                          <a:effectLst/>
                        </a:rPr>
                        <a:t>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89" y="4529468"/>
            <a:ext cx="3648691" cy="191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58" y="2349775"/>
            <a:ext cx="3715978" cy="18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ВЫВОДЫ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РАЗДЕЛУ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747500" y="6444981"/>
            <a:ext cx="30656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F1D33F2E-6437-41B6-ADE3-2690973FAC13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39" name="object 6">
              <a:extLst>
                <a:ext uri="{FF2B5EF4-FFF2-40B4-BE49-F238E27FC236}">
                  <a16:creationId xmlns="" xmlns:a16="http://schemas.microsoft.com/office/drawing/2014/main" id="{A1A438B2-A791-4929-85C0-E515C9E24ACC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4" name="object 7">
                <a:extLst>
                  <a:ext uri="{FF2B5EF4-FFF2-40B4-BE49-F238E27FC236}">
                    <a16:creationId xmlns="" xmlns:a16="http://schemas.microsoft.com/office/drawing/2014/main" id="{38512CB8-04DF-4DFC-8346-49F02E77EB5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5" name="object 8">
                <a:extLst>
                  <a:ext uri="{FF2B5EF4-FFF2-40B4-BE49-F238E27FC236}">
                    <a16:creationId xmlns="" xmlns:a16="http://schemas.microsoft.com/office/drawing/2014/main" id="{A7E30B21-9112-4ECD-B26E-270FE9F7D11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6" name="object 9">
                <a:extLst>
                  <a:ext uri="{FF2B5EF4-FFF2-40B4-BE49-F238E27FC236}">
                    <a16:creationId xmlns="" xmlns:a16="http://schemas.microsoft.com/office/drawing/2014/main" id="{D62373AD-5D42-491B-8F1C-1406A8319768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0">
                <a:extLst>
                  <a:ext uri="{FF2B5EF4-FFF2-40B4-BE49-F238E27FC236}">
                    <a16:creationId xmlns="" xmlns:a16="http://schemas.microsoft.com/office/drawing/2014/main" id="{3ED6BC8E-BA0A-4F3C-B465-2734054AAE2E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1">
                <a:extLst>
                  <a:ext uri="{FF2B5EF4-FFF2-40B4-BE49-F238E27FC236}">
                    <a16:creationId xmlns="" xmlns:a16="http://schemas.microsoft.com/office/drawing/2014/main" id="{915A6ABD-70E6-4B8C-AF7E-51148F1AA61C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object 12">
                <a:extLst>
                  <a:ext uri="{FF2B5EF4-FFF2-40B4-BE49-F238E27FC236}">
                    <a16:creationId xmlns="" xmlns:a16="http://schemas.microsoft.com/office/drawing/2014/main" id="{716E3B84-7D7C-4C39-9292-F7F183A05AC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0" name="object 13">
                <a:extLst>
                  <a:ext uri="{FF2B5EF4-FFF2-40B4-BE49-F238E27FC236}">
                    <a16:creationId xmlns="" xmlns:a16="http://schemas.microsoft.com/office/drawing/2014/main" id="{762DFBDA-60DF-487B-A089-1636AE7749B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1" name="object 14">
                <a:extLst>
                  <a:ext uri="{FF2B5EF4-FFF2-40B4-BE49-F238E27FC236}">
                    <a16:creationId xmlns="" xmlns:a16="http://schemas.microsoft.com/office/drawing/2014/main" id="{616F04A5-0F09-48CA-8093-1EE54A558B55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5">
                <a:extLst>
                  <a:ext uri="{FF2B5EF4-FFF2-40B4-BE49-F238E27FC236}">
                    <a16:creationId xmlns="" xmlns:a16="http://schemas.microsoft.com/office/drawing/2014/main" id="{3A444E9C-404F-4942-9FB3-B030ADF64DCF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3" name="object 16">
                <a:extLst>
                  <a:ext uri="{FF2B5EF4-FFF2-40B4-BE49-F238E27FC236}">
                    <a16:creationId xmlns="" xmlns:a16="http://schemas.microsoft.com/office/drawing/2014/main" id="{ACA3613A-4870-445F-9198-3BD9A6FFBE8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4" name="object 17">
                <a:extLst>
                  <a:ext uri="{FF2B5EF4-FFF2-40B4-BE49-F238E27FC236}">
                    <a16:creationId xmlns="" xmlns:a16="http://schemas.microsoft.com/office/drawing/2014/main" id="{AA30F9AA-B223-4492-B566-97671E01D72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5" name="object 18">
                <a:extLst>
                  <a:ext uri="{FF2B5EF4-FFF2-40B4-BE49-F238E27FC236}">
                    <a16:creationId xmlns="" xmlns:a16="http://schemas.microsoft.com/office/drawing/2014/main" id="{EBCF2FC5-7600-44EB-9EFF-128BFC53CC0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6" name="object 19">
                <a:extLst>
                  <a:ext uri="{FF2B5EF4-FFF2-40B4-BE49-F238E27FC236}">
                    <a16:creationId xmlns="" xmlns:a16="http://schemas.microsoft.com/office/drawing/2014/main" id="{84C5C46C-8818-4658-90FD-BE40916AC24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7" name="object 20">
                <a:extLst>
                  <a:ext uri="{FF2B5EF4-FFF2-40B4-BE49-F238E27FC236}">
                    <a16:creationId xmlns="" xmlns:a16="http://schemas.microsoft.com/office/drawing/2014/main" id="{033C0EEB-EB44-4D27-8831-C01B8E3F79C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8" name="object 21">
                <a:extLst>
                  <a:ext uri="{FF2B5EF4-FFF2-40B4-BE49-F238E27FC236}">
                    <a16:creationId xmlns="" xmlns:a16="http://schemas.microsoft.com/office/drawing/2014/main" id="{F07E9770-407D-4072-8C41-D17B48104312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22">
                <a:extLst>
                  <a:ext uri="{FF2B5EF4-FFF2-40B4-BE49-F238E27FC236}">
                    <a16:creationId xmlns="" xmlns:a16="http://schemas.microsoft.com/office/drawing/2014/main" id="{87638AD3-005B-4E47-A9EA-521DF58152FF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3">
                <a:extLst>
                  <a:ext uri="{FF2B5EF4-FFF2-40B4-BE49-F238E27FC236}">
                    <a16:creationId xmlns="" xmlns:a16="http://schemas.microsoft.com/office/drawing/2014/main" id="{37E600D2-5110-4C5F-A353-D2F10DC54FDE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4">
                <a:extLst>
                  <a:ext uri="{FF2B5EF4-FFF2-40B4-BE49-F238E27FC236}">
                    <a16:creationId xmlns="" xmlns:a16="http://schemas.microsoft.com/office/drawing/2014/main" id="{0D7C5F51-703A-4198-8DBA-A9AE7FA76F8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2" name="object 25">
                <a:extLst>
                  <a:ext uri="{FF2B5EF4-FFF2-40B4-BE49-F238E27FC236}">
                    <a16:creationId xmlns="" xmlns:a16="http://schemas.microsoft.com/office/drawing/2014/main" id="{B7ABA893-F13A-4CA7-9FAC-81565E9298C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3" name="object 26">
                <a:extLst>
                  <a:ext uri="{FF2B5EF4-FFF2-40B4-BE49-F238E27FC236}">
                    <a16:creationId xmlns="" xmlns:a16="http://schemas.microsoft.com/office/drawing/2014/main" id="{07B77421-5DBB-4605-8114-1296EC345D1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4" name="object 27">
                <a:extLst>
                  <a:ext uri="{FF2B5EF4-FFF2-40B4-BE49-F238E27FC236}">
                    <a16:creationId xmlns="" xmlns:a16="http://schemas.microsoft.com/office/drawing/2014/main" id="{D69598F2-B798-4A29-8910-7DC7D75FFE0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5" name="object 28">
                <a:extLst>
                  <a:ext uri="{FF2B5EF4-FFF2-40B4-BE49-F238E27FC236}">
                    <a16:creationId xmlns="" xmlns:a16="http://schemas.microsoft.com/office/drawing/2014/main" id="{A23CFDF9-BFCC-4130-8CD1-B34D51A9A88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6" name="object 29">
                <a:extLst>
                  <a:ext uri="{FF2B5EF4-FFF2-40B4-BE49-F238E27FC236}">
                    <a16:creationId xmlns="" xmlns:a16="http://schemas.microsoft.com/office/drawing/2014/main" id="{00B1508B-44AA-46BE-A28E-3BC20F7DDC85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30">
                <a:extLst>
                  <a:ext uri="{FF2B5EF4-FFF2-40B4-BE49-F238E27FC236}">
                    <a16:creationId xmlns="" xmlns:a16="http://schemas.microsoft.com/office/drawing/2014/main" id="{B1D0A9F6-6521-4612-B807-E657B31C3BE9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1">
                <a:extLst>
                  <a:ext uri="{FF2B5EF4-FFF2-40B4-BE49-F238E27FC236}">
                    <a16:creationId xmlns="" xmlns:a16="http://schemas.microsoft.com/office/drawing/2014/main" id="{AC04E83B-2AE9-4DA5-9D1E-A61F75150DB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9" name="object 32">
                <a:extLst>
                  <a:ext uri="{FF2B5EF4-FFF2-40B4-BE49-F238E27FC236}">
                    <a16:creationId xmlns="" xmlns:a16="http://schemas.microsoft.com/office/drawing/2014/main" id="{96BE08B2-B031-4483-BED7-BB9AF4A470A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0" name="object 33">
                <a:extLst>
                  <a:ext uri="{FF2B5EF4-FFF2-40B4-BE49-F238E27FC236}">
                    <a16:creationId xmlns="" xmlns:a16="http://schemas.microsoft.com/office/drawing/2014/main" id="{D2A9286C-21A7-4AD4-99F8-5F963A837CCA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" name="object 34">
              <a:extLst>
                <a:ext uri="{FF2B5EF4-FFF2-40B4-BE49-F238E27FC236}">
                  <a16:creationId xmlns="" xmlns:a16="http://schemas.microsoft.com/office/drawing/2014/main" id="{ED2F66A1-5E76-4CA2-857F-066F1D0F0309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3BF17C22-519C-40F5-8B43-DF0624B45A80}"/>
                </a:ext>
              </a:extLst>
            </p:cNvPr>
            <p:cNvSpPr txBox="1"/>
            <p:nvPr/>
          </p:nvSpPr>
          <p:spPr>
            <a:xfrm>
              <a:off x="10483702" y="380408"/>
              <a:ext cx="1570365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18829"/>
            <a:ext cx="527349" cy="640135"/>
          </a:xfrm>
          <a:prstGeom prst="rect">
            <a:avLst/>
          </a:prstGeom>
        </p:spPr>
      </p:pic>
      <p:sp>
        <p:nvSpPr>
          <p:cNvPr id="71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91703" y="1215214"/>
            <a:ext cx="11962364" cy="5119991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непосредственной близости от областного центра региона;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населенные пункты района благоприятно расположены вблизи автомобильных трасс;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Самара-Тольяттинскую агломерацию;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 природными и сырьевыми ресурсами;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развитый промышленный и сельскохозяйственный комплекс;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удобную транспортную логистику: крупный железнодорожный узел – станция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соединяющий Среднюю Азию и Дальний Восток с центральными регионами страны;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территории района  проходит автодорога общего пользования федерального значения «Самара-Оренбург», автодорога общего пользования регионального значения «Самара- Бугуруслан»; автодороги общего пользования территориального значения: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Богатое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Борское», «Урал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Муханово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Усть-Кинельский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Новый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Сарбай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Урал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Муханово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«Обводная г. Самары»;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густую сеть шоссейных и проселочных дорог, обеспечивающих связь со всеми населенными пунктами;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11 место по площади и 17 место по численности населения среди 27 муниципалитетов области;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среди муниципальных районов: 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пахотных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земель, 2 место по урожайности зерновых и зернобобовых культур, 2 место по производству скота и птицы, 2 место по производству молока. 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СПОСОБСТВУЕТ ВЫСОКОЙ ИНВЕСТИЦИОННОЙ ПРИВЛЕКАТЕЛЬНОСТИ КИНЕЛЬСКОГО РАЙОНА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>
            <a:extLst>
              <a:ext uri="{FF2B5EF4-FFF2-40B4-BE49-F238E27FC236}">
                <a16:creationId xmlns="" xmlns:a16="http://schemas.microsoft.com/office/drawing/2014/main" id="{20D93F1C-99F9-34DC-C93C-DE3488EF2FA4}"/>
              </a:ext>
            </a:extLst>
          </p:cNvPr>
          <p:cNvGrpSpPr/>
          <p:nvPr/>
        </p:nvGrpSpPr>
        <p:grpSpPr>
          <a:xfrm>
            <a:off x="7278099" y="339279"/>
            <a:ext cx="4914265" cy="5990590"/>
            <a:chOff x="7278099" y="496442"/>
            <a:chExt cx="4914265" cy="5990590"/>
          </a:xfrm>
        </p:grpSpPr>
        <p:pic>
          <p:nvPicPr>
            <p:cNvPr id="113" name="object 3">
              <a:extLst>
                <a:ext uri="{FF2B5EF4-FFF2-40B4-BE49-F238E27FC236}">
                  <a16:creationId xmlns="" xmlns:a16="http://schemas.microsoft.com/office/drawing/2014/main" id="{6283D8BC-82D4-B8A2-1D93-984835ED86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="" xmlns:a16="http://schemas.microsoft.com/office/drawing/2014/main" id="{A6A45A6B-BF87-7B05-C16A-53467DCAC3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3711640"/>
            <a:ext cx="7675327" cy="111889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СОСТОЯНИЕ ИМУЩЕСТВА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ИНФРАСТРУКТУРЫ</a:t>
            </a:r>
          </a:p>
        </p:txBody>
      </p:sp>
      <p:sp>
        <p:nvSpPr>
          <p:cNvPr id="38" name="object 36">
            <a:extLst>
              <a:ext uri="{FF2B5EF4-FFF2-40B4-BE49-F238E27FC236}">
                <a16:creationId xmlns="" xmlns:a16="http://schemas.microsoft.com/office/drawing/2014/main" id="{FD355094-F80B-521A-5D90-116E45545642}"/>
              </a:ext>
            </a:extLst>
          </p:cNvPr>
          <p:cNvSpPr/>
          <p:nvPr/>
        </p:nvSpPr>
        <p:spPr>
          <a:xfrm>
            <a:off x="589503" y="3277888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589503" y="606691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1367140" y="737089"/>
            <a:ext cx="2285697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51">
            <a:extLst>
              <a:ext uri="{FF2B5EF4-FFF2-40B4-BE49-F238E27FC236}">
                <a16:creationId xmlns="" xmlns:a16="http://schemas.microsoft.com/office/drawing/2014/main" id="{F1B5EF97-3A59-FD47-003D-9FC05246A362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14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BD8904C9-1468-2D43-6B20-F4A2177E4883}"/>
              </a:ext>
            </a:extLst>
          </p:cNvPr>
          <p:cNvSpPr/>
          <p:nvPr/>
        </p:nvSpPr>
        <p:spPr>
          <a:xfrm flipV="1">
            <a:off x="589502" y="6510213"/>
            <a:ext cx="11157997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="" xmlns:a16="http://schemas.microsoft.com/office/drawing/2014/main" id="{DFB1AB6D-993B-4905-AE54-785CFBD12215}"/>
              </a:ext>
            </a:extLst>
          </p:cNvPr>
          <p:cNvSpPr txBox="1"/>
          <p:nvPr/>
        </p:nvSpPr>
        <p:spPr>
          <a:xfrm>
            <a:off x="1618979" y="1910179"/>
            <a:ext cx="2285697" cy="608500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1200" dirty="0" err="1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endParaRPr lang="ru-RU" sz="1200" dirty="0" smtClean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6487" y="1772941"/>
            <a:ext cx="657537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15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175D614-4908-44F1-8DF3-BF8BDA49FC79}"/>
              </a:ext>
            </a:extLst>
          </p:cNvPr>
          <p:cNvSpPr txBox="1"/>
          <p:nvPr/>
        </p:nvSpPr>
        <p:spPr>
          <a:xfrm>
            <a:off x="331674" y="1242298"/>
            <a:ext cx="1142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Муниципальные маршруты </a:t>
            </a:r>
            <a:r>
              <a:rPr lang="ru-RU" sz="2000" b="1" dirty="0" err="1" smtClean="0"/>
              <a:t>Кинельского</a:t>
            </a:r>
            <a:r>
              <a:rPr lang="ru-RU" sz="2000" b="1" dirty="0" smtClean="0"/>
              <a:t> района</a:t>
            </a:r>
            <a:endParaRPr lang="ru-RU" sz="2000" b="1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C6C8533-A6F4-4805-A848-7EFAA798940D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3943DB5A-8D02-436E-A387-AB9D8F6454C7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AC579FE5-DA78-4461-B293-597AB47BCC1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7BD16F00-02FF-43A5-BBE5-768D644C0AD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DE9D8031-D71D-4054-9EB6-1BC90B6DF6B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1934A6A9-69F7-40F3-A2C7-3B2F7B039E95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E65F7545-B93C-4297-BEEA-46CD8683C083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817863FD-A0FF-403C-94A2-A729A0A4491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C134EBD4-4CB8-43CE-806F-B92CD3B9E9B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76EB7402-8C89-48B5-B1B7-8D11698036DE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54785A36-A585-457C-B216-92AA743B3420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B7CA5688-002F-42F3-A008-56A0868456F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4A5ABFC2-1988-4D83-99C7-0F00667EEDF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88691A1B-6EE0-48B4-8AA8-70F65F4199F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2C7A8220-0EB9-4B0D-8EE0-D1EB3A3B138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851CB9DF-316F-4205-9445-E8A7A811221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368CA2DA-6A97-4372-8730-A93316E428B1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241C05E5-FB24-4CE3-955F-25C574736C5C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B4A1BD2B-38A4-42B1-A312-2D682BA538D5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D5284A2D-4728-4500-A1F2-C7FA16E2544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DF81B6C4-EE56-41D8-ADC7-095D2B1BC56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3C06468A-A0CE-4325-A735-3705CCD27E9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3059BC84-1422-4AC1-A23E-804D1124BFC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14872A71-B042-42DE-BFFB-41F1CB56E28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D5A1C739-4D70-4BDD-8F95-C158A6AFD8B7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2FF6FF4D-4CFF-40AE-B829-8E50ED4EE7E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4227E3C3-3981-4F4C-BE07-9A676D3A73B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D448B477-6B5A-41FC-9A70-6ECF9CE250C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C09938EF-03D6-4B49-934E-FA0AC7D01F4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65B40553-2567-4B7D-9716-87D4EE8C0743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D994A142-8F74-498A-885F-D0CC6C81C03E}"/>
                </a:ext>
              </a:extLst>
            </p:cNvPr>
            <p:cNvSpPr txBox="1"/>
            <p:nvPr/>
          </p:nvSpPr>
          <p:spPr>
            <a:xfrm>
              <a:off x="10488706" y="380408"/>
              <a:ext cx="1565361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Самарскаяо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область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18829"/>
            <a:ext cx="484001" cy="64013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47866" y="1895499"/>
            <a:ext cx="3876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Расстояние до Самары – 40 км.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8146" y="5067500"/>
            <a:ext cx="4403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Имеется железная дорога и железнодорожные станции (узловая станция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6 станций)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89904" y="1895499"/>
            <a:ext cx="384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аэропорта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Курумоч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– 30 км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02379" y="5062768"/>
            <a:ext cx="4757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наличие аэродром государственной авиации «Бобровка» и вертолётная площадка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7462" y="2540655"/>
            <a:ext cx="4572000" cy="23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16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2C2F2F6-4156-4D67-80EC-EF3175D647FB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83F9E3E2-4703-48FA-9373-BB582FF005C5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97086035-5F91-48A4-9E2E-6CF476E7DC0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DA866B1A-5607-42CF-BB22-1BB16655E9E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9F335A86-9272-4756-8880-551E69229C62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6810F443-B86E-4921-A5ED-C2AA6C577500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BFFEEFBA-D857-4D40-99BF-5133BFDD1AFA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5EE1A2DA-4317-439A-8BF0-27F917FDBAD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3E06CEA7-4FCF-45C2-877B-3B09F9B46F3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AC944442-0000-45A2-896C-1425A816E938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32AC1615-42F2-480E-8338-3FFB6A4E071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FDF05A32-B5E6-449F-9253-3E8B086B72E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2D613467-614E-4F32-80CA-FC67441D68C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EB77C56E-D780-4FB7-8296-4C2E5F74106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B6EA0918-3873-4957-8BF3-819B482B134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20266BFE-906C-4117-8EB8-34A2A450AE4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DB486D83-E335-4FC4-A4EF-45A99B53A999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C2FC549E-7F6F-40C2-B80B-18C197585ACF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F58F7EC0-F810-47B9-8F29-9C677CAFDB0F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B3B2BFF5-A812-47CA-927D-81B7E290F8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65D11EDA-F135-4B6D-80D1-58A6B7B2B21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E084F82C-6C4D-464F-A8CE-1267CE970AE5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BA3A7345-2EF3-4FD0-AB4B-8366A0A2917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F3A34FB8-68E5-4375-BDDC-A0AE6377A58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64C6E6BD-4AD2-4C1C-BD5A-8DE81517097C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85F6AD19-2B86-4399-8E33-7C22B41D503E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4AF4249C-985A-4364-986C-799D462E8E6D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EB245D6D-584D-4D4F-B197-2428BAD9605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D42E0919-65DC-407F-A21A-57C334C764B8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1C29AE89-6082-4F97-81BC-E2D10C6EE988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552B51DA-4EFB-4054-A75D-C11DA23DB84E}"/>
                </a:ext>
              </a:extLst>
            </p:cNvPr>
            <p:cNvSpPr txBox="1"/>
            <p:nvPr/>
          </p:nvSpPr>
          <p:spPr>
            <a:xfrm>
              <a:off x="10421471" y="380407"/>
              <a:ext cx="1632596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32487"/>
            <a:ext cx="510895" cy="6401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95763" y="1210237"/>
            <a:ext cx="8258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технологического присоединения по всем инвестиционным площадкам.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Электроснабжение: имеется возможность подключения от 0,25 до 1 МВт</a:t>
            </a:r>
          </a:p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Газоснабжение: имеется возможность подключения </a:t>
            </a:r>
          </a:p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Водоснабжение: имеется возможность подключения</a:t>
            </a:r>
          </a:p>
          <a:p>
            <a:pPr algn="just"/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5121" y="1381466"/>
            <a:ext cx="3191456" cy="1519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88259" y="3314831"/>
            <a:ext cx="3607504" cy="322043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684765" y="3826577"/>
            <a:ext cx="2980245" cy="26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17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7F9B3E67-1735-1AFB-69EF-3F1C99766DF1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71558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20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УЧАСТКИ, ПРЕДЛАГАЕМЫЕ В ЦЕЛЯХ</a:t>
            </a:r>
            <a:br>
              <a:rPr lang="ru-RU" sz="20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ИНВЕСТИЦИОННОЙ ДЕЯТЕЛЬНОСТИ</a:t>
            </a:r>
            <a:endParaRPr lang="ru-RU" sz="20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37BAA22F-FE51-427F-8969-C3D8BF25C83B}"/>
              </a:ext>
            </a:extLst>
          </p:cNvPr>
          <p:cNvGrpSpPr/>
          <p:nvPr/>
        </p:nvGrpSpPr>
        <p:grpSpPr>
          <a:xfrm>
            <a:off x="7528468" y="349323"/>
            <a:ext cx="4525600" cy="501085"/>
            <a:chOff x="7528468" y="349323"/>
            <a:chExt cx="4525600" cy="501085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BE1CF882-6E00-4566-A7DD-BE2AF217CC68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5C822562-4B3C-4C03-968A-734F18105CA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8B8C1345-7657-4EAC-A7BF-C69A9893622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2D734FA6-8A05-4A12-9E66-2905386B0F51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00BD6AA1-9B54-42D8-91FD-110EA9FC8F3B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7F73DA36-6EC7-49FE-88B5-CA23379B0DE6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304B1A05-9E13-4904-BBDD-9D674FA656B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192625F5-33EA-4702-85AD-B9D96F6028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DD8CB064-D379-4356-9C55-4A296E5DAEFA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FB6858E0-C4FD-49AA-A9F3-70684C200350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0532315E-1EF6-4DD3-9F42-757AF17CD8C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2EEB7C4A-0BB9-49ED-B021-05CC52AD598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29ACB8CC-8DF8-4F35-B37A-D19691F1D4A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878A5018-18A3-4099-BDE7-0F4755B9F48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96BE73AB-C0C0-4BFF-9C3C-DA0582DD6C1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87540669-EF11-4807-BC1C-F80B40309013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B5139B1D-1190-472A-B023-FB67ABF14F8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F6107E54-642C-4C3A-9E8B-7CF9246A9FD1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AD3D148E-A607-4EEA-8962-C480281645F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4261E9BE-BFBA-49A3-B017-72E7D8FEC84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65365B13-8D0C-43B8-B866-4923F50C899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01B7942A-A3A8-4BF2-B39E-E808855D002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C7A6037D-5CA1-4E82-A1B3-7B53DDF4411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A83AD2C5-B8FC-456A-9034-6828D02DA66A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07E5535E-F565-4F6D-B311-297F329B85A0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A2798ED6-B9B7-473B-A5AC-18E046BCA828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E88FF1DC-0147-44F3-8FC0-BABF8B76682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A4B24C7A-EC8C-42CF-B544-B143E55D734A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B448C53E-912D-4829-806B-F514AD047B6A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="" xmlns:a16="http://schemas.microsoft.com/office/drawing/2014/main" id="{BDD78D6E-16DE-4458-9579-6D55D6C9644C}"/>
                </a:ext>
              </a:extLst>
            </p:cNvPr>
            <p:cNvSpPr txBox="1"/>
            <p:nvPr/>
          </p:nvSpPr>
          <p:spPr>
            <a:xfrm>
              <a:off x="10354236" y="380408"/>
              <a:ext cx="1699832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областью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8"/>
            <a:ext cx="403318" cy="554868"/>
          </a:xfrm>
          <a:prstGeom prst="rect">
            <a:avLst/>
          </a:prstGeom>
        </p:spPr>
      </p:pic>
      <p:pic>
        <p:nvPicPr>
          <p:cNvPr id="11266" name="Picture 2" descr="http://www.kinel.ru/upload/invest/map_invest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68" y="1648033"/>
            <a:ext cx="4400631" cy="46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9FB8E02-1258-4AFE-8806-4C5A9FFB9033}"/>
              </a:ext>
            </a:extLst>
          </p:cNvPr>
          <p:cNvSpPr txBox="1"/>
          <p:nvPr/>
        </p:nvSpPr>
        <p:spPr>
          <a:xfrm>
            <a:off x="2281498" y="1184606"/>
            <a:ext cx="795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Сформировано 17 инвестиционных площадок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1674" y="1591092"/>
            <a:ext cx="6930363" cy="529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ru-RU" dirty="0"/>
              <a:t>сп Богдановка 63:22:0506002, площадь 60 000 м²</a:t>
            </a:r>
          </a:p>
          <a:p>
            <a:pPr>
              <a:spcAft>
                <a:spcPts val="100"/>
              </a:spcAft>
            </a:pPr>
            <a:r>
              <a:rPr lang="ru-RU" dirty="0"/>
              <a:t>сп Георгиевка 63:22:0704007, площадь 25000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Большая Малышевка 63:22:0705003,площадь 130000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пос</a:t>
            </a:r>
            <a:r>
              <a:rPr lang="ru-RU" dirty="0"/>
              <a:t>. </a:t>
            </a:r>
            <a:r>
              <a:rPr lang="ru-RU" dirty="0" err="1"/>
              <a:t>Вертяевка</a:t>
            </a:r>
            <a:r>
              <a:rPr lang="ru-RU" dirty="0"/>
              <a:t> 63:22:0703001, площадь  209000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Георгиевка 63:22:0703001, площадь 100000 </a:t>
            </a:r>
            <a:r>
              <a:rPr lang="ru-RU" dirty="0" smtClean="0"/>
              <a:t>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с. Большая </a:t>
            </a:r>
            <a:r>
              <a:rPr lang="ru-RU" dirty="0" err="1" smtClean="0"/>
              <a:t>Малышевка</a:t>
            </a:r>
            <a:r>
              <a:rPr lang="ru-RU" dirty="0" smtClean="0"/>
              <a:t> 63:22:0705003, площадь 100000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Большая Малышевка 63:22:0705003, площадь  150000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</a:t>
            </a:r>
            <a:r>
              <a:rPr lang="ru-RU" dirty="0" err="1"/>
              <a:t>Гурьевка</a:t>
            </a:r>
            <a:r>
              <a:rPr lang="ru-RU" dirty="0"/>
              <a:t> 63:22:0705003, площадь 100000 м²</a:t>
            </a:r>
          </a:p>
          <a:p>
            <a:pPr>
              <a:spcAft>
                <a:spcPts val="100"/>
              </a:spcAft>
            </a:pPr>
            <a:r>
              <a:rPr lang="ru-RU" dirty="0"/>
              <a:t>сп Кинельский 63:22:0000000:3414, площадь 30000 м²</a:t>
            </a:r>
          </a:p>
          <a:p>
            <a:pPr>
              <a:spcAft>
                <a:spcPts val="100"/>
              </a:spcAft>
            </a:pPr>
            <a:r>
              <a:rPr lang="ru-RU" dirty="0"/>
              <a:t>сп Комсомольский 63:22:807006, площадь 300000 </a:t>
            </a:r>
            <a:r>
              <a:rPr lang="ru-RU" dirty="0" smtClean="0"/>
              <a:t>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с. Павловка 63:22:0805001:2428, площадь 30400 м²</a:t>
            </a:r>
          </a:p>
          <a:p>
            <a:pPr>
              <a:spcAft>
                <a:spcPts val="100"/>
              </a:spcAft>
            </a:pP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/>
              <a:t>Малая Малышевка 63:22:0903009, площадь 10000м²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</a:t>
            </a:r>
            <a:r>
              <a:rPr lang="ru-RU" dirty="0" err="1"/>
              <a:t>Карповка</a:t>
            </a:r>
            <a:r>
              <a:rPr lang="ru-RU" dirty="0"/>
              <a:t> 63:22:0811009, площадь 20000м²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</a:t>
            </a:r>
            <a:r>
              <a:rPr lang="ru-RU" dirty="0" err="1"/>
              <a:t>Карповка</a:t>
            </a:r>
            <a:r>
              <a:rPr lang="ru-RU" dirty="0"/>
              <a:t> 63:22:0811009, площадь 100000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пос</a:t>
            </a:r>
            <a:r>
              <a:rPr lang="ru-RU" dirty="0"/>
              <a:t>. </a:t>
            </a:r>
            <a:r>
              <a:rPr lang="ru-RU" dirty="0" err="1"/>
              <a:t>Подлесный</a:t>
            </a:r>
            <a:r>
              <a:rPr lang="ru-RU" dirty="0"/>
              <a:t> 63:22:0903005:16, площадь170000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Малая Малышевка 63:22:0905002:31, площадь 60000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Малая Малышевка  63:22:0904006:1, площадь 3000 м²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18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 КОМПЛЕКСЫ, ПРЕДЛАГАЕМЫЕ</a:t>
            </a:r>
            <a:b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РАЗВИТИЯ ИНВЕСТИЦИОННОЙ ДЕЯТЕЛЬНОСТИ</a:t>
            </a:r>
            <a:endParaRPr lang="ru-RU" sz="1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F62BAFF-640B-4A0C-8CAD-BBCB2E4533CD}"/>
              </a:ext>
            </a:extLst>
          </p:cNvPr>
          <p:cNvSpPr txBox="1"/>
          <p:nvPr/>
        </p:nvSpPr>
        <p:spPr>
          <a:xfrm>
            <a:off x="331674" y="1316040"/>
            <a:ext cx="684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Сформировано 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инвестиционные площадки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93FCAAC6-1701-4F16-9BE1-BA1CAD5D87C6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1" name="object 6">
              <a:extLst>
                <a:ext uri="{FF2B5EF4-FFF2-40B4-BE49-F238E27FC236}">
                  <a16:creationId xmlns:a16="http://schemas.microsoft.com/office/drawing/2014/main" xmlns="" id="{6FC7E42C-B6E5-4020-A52D-8F02BAC171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:a16="http://schemas.microsoft.com/office/drawing/2014/main" xmlns="" id="{6A711832-E361-42E4-BDAA-D6026745A51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:a16="http://schemas.microsoft.com/office/drawing/2014/main" xmlns="" id="{529F6E08-C2B9-4CE5-B425-9B9D7FAABBA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:a16="http://schemas.microsoft.com/office/drawing/2014/main" xmlns="" id="{391E8305-64CB-4939-964B-34FD8A909A6B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xmlns="" id="{BF1A5E08-B0B7-4AE2-BCC9-3BF3AFCAED29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xmlns="" id="{D40BB732-5324-458A-9876-1AF1F00F189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:a16="http://schemas.microsoft.com/office/drawing/2014/main" xmlns="" id="{DA444802-1C4D-4817-B26A-0772FEAA52E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:a16="http://schemas.microsoft.com/office/drawing/2014/main" xmlns="" id="{FD5DA158-8D7E-476C-B182-4748E3B0C6D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:a16="http://schemas.microsoft.com/office/drawing/2014/main" xmlns="" id="{ABBC838B-FD64-42B0-A296-86003747EB9E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:a16="http://schemas.microsoft.com/office/drawing/2014/main" xmlns="" id="{6B97B8E4-F20D-4E62-A0E7-DA0D6D1A227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:a16="http://schemas.microsoft.com/office/drawing/2014/main" xmlns="" id="{3653C023-2D57-4EC5-96A0-0FBE5BF71A7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:a16="http://schemas.microsoft.com/office/drawing/2014/main" xmlns="" id="{D39E4733-D345-4E1E-BC45-F19EFD701AC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:a16="http://schemas.microsoft.com/office/drawing/2014/main" xmlns="" id="{F1CF4D60-2C03-473E-8DD8-A2548DCE081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:a16="http://schemas.microsoft.com/office/drawing/2014/main" xmlns="" id="{7CD8ECD0-F8FA-4FC1-96C3-5229E1FF919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:a16="http://schemas.microsoft.com/office/drawing/2014/main" xmlns="" id="{055DD66E-7F79-4C06-8D06-1DB827203D5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:a16="http://schemas.microsoft.com/office/drawing/2014/main" xmlns="" id="{B8DE603A-68AC-4AC3-9B84-B0484E87A70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xmlns="" id="{67314EE4-6356-49D4-B513-287D346C5B3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:a16="http://schemas.microsoft.com/office/drawing/2014/main" xmlns="" id="{B53DEC9A-FAF9-4BC8-A3A6-362873E3C6B7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:a16="http://schemas.microsoft.com/office/drawing/2014/main" xmlns="" id="{723C831D-D612-4F08-871B-DD6BF191631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:a16="http://schemas.microsoft.com/office/drawing/2014/main" xmlns="" id="{C669EB22-5E0F-4E84-990C-E2D0D298222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:a16="http://schemas.microsoft.com/office/drawing/2014/main" xmlns="" id="{52F9905E-781A-41FF-8579-43C745B403F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:a16="http://schemas.microsoft.com/office/drawing/2014/main" xmlns="" id="{18DAEE46-2AEE-41B4-B7ED-8E3DE1247C3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:a16="http://schemas.microsoft.com/office/drawing/2014/main" xmlns="" id="{9753484E-2A47-42CC-87AD-E89A204EBD1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:a16="http://schemas.microsoft.com/office/drawing/2014/main" xmlns="" id="{F2A85FE9-ABFC-41EE-9A72-6A7519E68B66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xmlns="" id="{DD081A8A-85B5-41A6-AE50-589C15DDE72C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xmlns="" id="{00902A28-7AA4-446E-BE1E-328DC2A4FF0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:a16="http://schemas.microsoft.com/office/drawing/2014/main" xmlns="" id="{76546880-359F-4874-B283-F407A5DE1C0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:a16="http://schemas.microsoft.com/office/drawing/2014/main" xmlns="" id="{D51006B0-39F8-4118-AD20-4F2CBBAE023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xmlns="" id="{0FC170CA-7716-4D34-8F4D-6EE7CA178218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xmlns="" id="{FE5493BD-0B2C-4E15-B4E3-EFAB248BDA29}"/>
                </a:ext>
              </a:extLst>
            </p:cNvPr>
            <p:cNvSpPr txBox="1"/>
            <p:nvPr/>
          </p:nvSpPr>
          <p:spPr>
            <a:xfrm>
              <a:off x="10408024" y="380407"/>
              <a:ext cx="1646043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497448" cy="6401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1674" y="1962371"/>
            <a:ext cx="6096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 Алакаевка 63:22:0403007:2004, площадь 292,4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м²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сп. Сколково 63:22:0204002:43, площадь 441 м²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75845" y="1427322"/>
            <a:ext cx="4223095" cy="49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19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9EF2EFBF-BCD6-149E-54DE-37017D1359E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ВЫВОДЫ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РАЗДЕЛУ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D03DB977-4A57-466A-AAB1-A5C85CD5E36C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5982CB53-AC87-4342-8239-F9A213ED0FEF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CB18EB5A-01D3-4894-A2D4-55080EC6DD9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6CA7D9EA-C110-447A-BD62-487B9AAE4F3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3914A561-C649-4844-99B3-D27D1D4A5DCE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D9DDB037-B323-48BD-B427-FF970A99E8A6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5C176-A18D-4777-8B3A-0A3E53F0352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EF623321-FB88-4590-A4A6-73DF529196D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85AB8DBD-C24B-4861-BD71-6A78FF8E28B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7717F19D-15A3-454E-AD3E-05F9CB984E0A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B6A078DF-9545-4E61-9921-B0F7C1EA1DD9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AFA3C4FB-BE00-4429-812F-9861289BD22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55A8F3BC-9F80-4617-9B01-E9209F0E00E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F7D40F1A-5767-493D-BD83-62B4B5CD0D8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8901813E-E273-4E22-AC4D-F9A8BE973C0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FED3753-32D1-48AC-AABE-BA820A257F0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E7EE4B73-BF3C-4030-8F9E-4BB2AC061329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241E8A15-F11C-481E-9A5C-30BA0E505EA9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03159728-539E-41D6-BD9B-4DA04686311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4E75FAC-5354-4F82-AF1B-C81158F83DC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91BD28DB-C7C6-4AB3-8CFA-87CA702A8CA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77A09CE3-7B98-40AC-94D5-7D78B254A2B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835046B6-8F0F-4DB8-B165-08BFA5AE8B2F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95A36C93-0ECC-4A0A-AAC9-C6259A28C56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77402FF9-B96B-4109-A237-6A9871E1C961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CA1BF38C-6741-4276-BD34-C36152314156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A94A6372-25BC-46E7-A69D-D6F74C6C359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721F3798-AE13-4382-A960-AD2542CA191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EB6202A1-91C2-4000-83CF-DEB88FFFF376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DDAB0FF3-7C4A-407C-BA5E-82A4501B817E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735C9768-E200-4C8B-A812-60D48B5693C1}"/>
                </a:ext>
              </a:extLst>
            </p:cNvPr>
            <p:cNvSpPr txBox="1"/>
            <p:nvPr/>
          </p:nvSpPr>
          <p:spPr>
            <a:xfrm>
              <a:off x="10421471" y="380407"/>
              <a:ext cx="1632596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497448" cy="640135"/>
          </a:xfrm>
          <a:prstGeom prst="rect">
            <a:avLst/>
          </a:prstGeom>
        </p:spPr>
      </p:pic>
      <p:sp>
        <p:nvSpPr>
          <p:cNvPr id="72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91703" y="1215214"/>
            <a:ext cx="7828902" cy="415049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привлечению  инвесторов;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имеются готовые земельные участки и объекты, потенциально пригодные для применения в инвестиционной деятельности;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имеется хорошая транспортная инфраструктура;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по всем направления инженерной инфраструктуры имеется резерв, возможность технологического присоединения по всем инвестиционным площадкам;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газификации природным и сжиженным газом составляет 100%.</a:t>
            </a:r>
          </a:p>
          <a:p>
            <a:pPr marL="12700" marR="5080" algn="l">
              <a:lnSpc>
                <a:spcPct val="100000"/>
              </a:lnSpc>
              <a:spcBef>
                <a:spcPts val="1200"/>
              </a:spcBef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СПОСОБСТВУЕТ ВЫСОКОЙ ИНВЕСТИЦИОННОЙ ПРИВЛЕКАТЕЛЬНОСТИ КИНЕЛЬСКОГО РАЙОНА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18" y="1521665"/>
            <a:ext cx="3942503" cy="39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ГЕОГРАФИЧЕСКОГО ПОЛОЖЕНИЯ ТЕРРИТОРИИ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B11CAB01-4582-424E-9F38-7A47960980BE}"/>
              </a:ext>
            </a:extLst>
          </p:cNvPr>
          <p:cNvGrpSpPr/>
          <p:nvPr/>
        </p:nvGrpSpPr>
        <p:grpSpPr>
          <a:xfrm>
            <a:off x="7081284" y="349323"/>
            <a:ext cx="4972783" cy="524920"/>
            <a:chOff x="7528468" y="349323"/>
            <a:chExt cx="4525599" cy="524920"/>
          </a:xfrm>
        </p:grpSpPr>
        <p:grpSp>
          <p:nvGrpSpPr>
            <p:cNvPr id="6" name="object 6">
              <a:extLst>
                <a:ext uri="{FF2B5EF4-FFF2-40B4-BE49-F238E27FC236}">
                  <a16:creationId xmlns="" xmlns:a16="http://schemas.microsoft.com/office/drawing/2014/main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7" name="object 7">
                <a:extLst>
                  <a:ext uri="{FF2B5EF4-FFF2-40B4-BE49-F238E27FC236}">
                    <a16:creationId xmlns="" xmlns:a16="http://schemas.microsoft.com/office/drawing/2014/main" id="{1ABC88BF-7FFF-7CEC-ED4F-8D01A96F42C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="" xmlns:a16="http://schemas.microsoft.com/office/drawing/2014/main" id="{D72BEB1E-0FF4-B3CE-12D6-B5F405F0FBB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9" name="object 9">
                <a:extLst>
                  <a:ext uri="{FF2B5EF4-FFF2-40B4-BE49-F238E27FC236}">
                    <a16:creationId xmlns="" xmlns:a16="http://schemas.microsoft.com/office/drawing/2014/main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>
                <a:extLst>
                  <a:ext uri="{FF2B5EF4-FFF2-40B4-BE49-F238E27FC236}">
                    <a16:creationId xmlns="" xmlns:a16="http://schemas.microsoft.com/office/drawing/2014/main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>
                <a:extLst>
                  <a:ext uri="{FF2B5EF4-FFF2-40B4-BE49-F238E27FC236}">
                    <a16:creationId xmlns="" xmlns:a16="http://schemas.microsoft.com/office/drawing/2014/main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>
                <a:extLst>
                  <a:ext uri="{FF2B5EF4-FFF2-40B4-BE49-F238E27FC236}">
                    <a16:creationId xmlns="" xmlns:a16="http://schemas.microsoft.com/office/drawing/2014/main" id="{2AAA3D3D-AB6B-039D-593C-CE836BD00F9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13" name="object 13">
                <a:extLst>
                  <a:ext uri="{FF2B5EF4-FFF2-40B4-BE49-F238E27FC236}">
                    <a16:creationId xmlns="" xmlns:a16="http://schemas.microsoft.com/office/drawing/2014/main" id="{8592841A-EC18-7464-4393-738EFE00FC2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14" name="object 14">
                <a:extLst>
                  <a:ext uri="{FF2B5EF4-FFF2-40B4-BE49-F238E27FC236}">
                    <a16:creationId xmlns="" xmlns:a16="http://schemas.microsoft.com/office/drawing/2014/main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>
                <a:extLst>
                  <a:ext uri="{FF2B5EF4-FFF2-40B4-BE49-F238E27FC236}">
                    <a16:creationId xmlns="" xmlns:a16="http://schemas.microsoft.com/office/drawing/2014/main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16">
                <a:extLst>
                  <a:ext uri="{FF2B5EF4-FFF2-40B4-BE49-F238E27FC236}">
                    <a16:creationId xmlns="" xmlns:a16="http://schemas.microsoft.com/office/drawing/2014/main" id="{10C9F72C-2653-BDEF-8D7A-96BE1AC1DF2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7" name="object 17">
                <a:extLst>
                  <a:ext uri="{FF2B5EF4-FFF2-40B4-BE49-F238E27FC236}">
                    <a16:creationId xmlns="" xmlns:a16="http://schemas.microsoft.com/office/drawing/2014/main" id="{A84094D4-2490-FE38-745B-A941A2F3CAC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8" name="object 18">
                <a:extLst>
                  <a:ext uri="{FF2B5EF4-FFF2-40B4-BE49-F238E27FC236}">
                    <a16:creationId xmlns="" xmlns:a16="http://schemas.microsoft.com/office/drawing/2014/main" id="{D28EB228-BB9F-6664-4FE3-4AFA63D576C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19" name="object 19">
                <a:extLst>
                  <a:ext uri="{FF2B5EF4-FFF2-40B4-BE49-F238E27FC236}">
                    <a16:creationId xmlns="" xmlns:a16="http://schemas.microsoft.com/office/drawing/2014/main" id="{292183E0-FFB6-F24F-B91B-74EFA0F9AD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20" name="object 20">
                <a:extLst>
                  <a:ext uri="{FF2B5EF4-FFF2-40B4-BE49-F238E27FC236}">
                    <a16:creationId xmlns="" xmlns:a16="http://schemas.microsoft.com/office/drawing/2014/main" id="{030461B9-C591-AAAE-BC83-4EE747135E5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21" name="object 21">
                <a:extLst>
                  <a:ext uri="{FF2B5EF4-FFF2-40B4-BE49-F238E27FC236}">
                    <a16:creationId xmlns="" xmlns:a16="http://schemas.microsoft.com/office/drawing/2014/main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>
                <a:extLst>
                  <a:ext uri="{FF2B5EF4-FFF2-40B4-BE49-F238E27FC236}">
                    <a16:creationId xmlns="" xmlns:a16="http://schemas.microsoft.com/office/drawing/2014/main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>
                <a:extLst>
                  <a:ext uri="{FF2B5EF4-FFF2-40B4-BE49-F238E27FC236}">
                    <a16:creationId xmlns="" xmlns:a16="http://schemas.microsoft.com/office/drawing/2014/main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4">
                <a:extLst>
                  <a:ext uri="{FF2B5EF4-FFF2-40B4-BE49-F238E27FC236}">
                    <a16:creationId xmlns="" xmlns:a16="http://schemas.microsoft.com/office/drawing/2014/main" id="{D8CDA463-0AD9-0F43-FEAA-F9261DAF5EB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25" name="object 25">
                <a:extLst>
                  <a:ext uri="{FF2B5EF4-FFF2-40B4-BE49-F238E27FC236}">
                    <a16:creationId xmlns="" xmlns:a16="http://schemas.microsoft.com/office/drawing/2014/main" id="{EABFBE0D-E4C7-1408-20A8-ED3B9F02DBB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="" xmlns:a16="http://schemas.microsoft.com/office/drawing/2014/main" id="{1B9BE5FD-4B6D-A48E-F529-3801F7F4B77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="" xmlns:a16="http://schemas.microsoft.com/office/drawing/2014/main" id="{90878C5D-452D-B7DB-0449-466D24F2600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28" name="object 28">
                <a:extLst>
                  <a:ext uri="{FF2B5EF4-FFF2-40B4-BE49-F238E27FC236}">
                    <a16:creationId xmlns="" xmlns:a16="http://schemas.microsoft.com/office/drawing/2014/main" id="{F44FA83C-F31A-7E12-F0C1-2E4933325B5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29" name="object 29">
                <a:extLst>
                  <a:ext uri="{FF2B5EF4-FFF2-40B4-BE49-F238E27FC236}">
                    <a16:creationId xmlns="" xmlns:a16="http://schemas.microsoft.com/office/drawing/2014/main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>
                <a:extLst>
                  <a:ext uri="{FF2B5EF4-FFF2-40B4-BE49-F238E27FC236}">
                    <a16:creationId xmlns="" xmlns:a16="http://schemas.microsoft.com/office/drawing/2014/main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>
                <a:extLst>
                  <a:ext uri="{FF2B5EF4-FFF2-40B4-BE49-F238E27FC236}">
                    <a16:creationId xmlns="" xmlns:a16="http://schemas.microsoft.com/office/drawing/2014/main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2" name="object 32">
                <a:extLst>
                  <a:ext uri="{FF2B5EF4-FFF2-40B4-BE49-F238E27FC236}">
                    <a16:creationId xmlns="" xmlns:a16="http://schemas.microsoft.com/office/drawing/2014/main" id="{4AE7C3F8-7488-1AB2-AC8E-F249C8974F3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33" name="object 33">
                <a:extLst>
                  <a:ext uri="{FF2B5EF4-FFF2-40B4-BE49-F238E27FC236}">
                    <a16:creationId xmlns="" xmlns:a16="http://schemas.microsoft.com/office/drawing/2014/main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34">
              <a:extLst>
                <a:ext uri="{FF2B5EF4-FFF2-40B4-BE49-F238E27FC236}">
                  <a16:creationId xmlns="" xmlns:a16="http://schemas.microsoft.com/office/drawing/2014/main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37147" y="1174794"/>
            <a:ext cx="592112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 в 1928 году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– 2049,3 кв. км.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район Кинельский расположен в центральной части Самарской области. На севере район граничит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Красноярским районом,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востоке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Кинель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-Черкасским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Богатовским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районами,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юге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Нефтегорским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районом,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западе - Волжским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расположен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40 км от областного центра, связь с которым осуществляется по Куйбышевской железной дороге и автомобильной дороге федерального значения Самара - Бугуруслан.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района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63 населенных пункта. По административному делению в районе имеется 12 сельских поселений.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Район расположен на границе второго и третьего агроклиматических районов Самарской области и характеризуется пониженным увлажнением. Климат района умеренно континентальный.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719" y="359588"/>
            <a:ext cx="391050" cy="50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964288" y="1181262"/>
            <a:ext cx="387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Самарской области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21" y="1744641"/>
            <a:ext cx="4801108" cy="480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>
            <a:extLst>
              <a:ext uri="{FF2B5EF4-FFF2-40B4-BE49-F238E27FC236}">
                <a16:creationId xmlns="" xmlns:a16="http://schemas.microsoft.com/office/drawing/2014/main" id="{20D93F1C-99F9-34DC-C93C-DE3488EF2FA4}"/>
              </a:ext>
            </a:extLst>
          </p:cNvPr>
          <p:cNvGrpSpPr/>
          <p:nvPr/>
        </p:nvGrpSpPr>
        <p:grpSpPr>
          <a:xfrm>
            <a:off x="7278099" y="339279"/>
            <a:ext cx="4914265" cy="5990590"/>
            <a:chOff x="7278099" y="496442"/>
            <a:chExt cx="4914265" cy="5990590"/>
          </a:xfrm>
        </p:grpSpPr>
        <p:pic>
          <p:nvPicPr>
            <p:cNvPr id="113" name="object 3">
              <a:extLst>
                <a:ext uri="{FF2B5EF4-FFF2-40B4-BE49-F238E27FC236}">
                  <a16:creationId xmlns="" xmlns:a16="http://schemas.microsoft.com/office/drawing/2014/main" id="{6283D8BC-82D4-B8A2-1D93-984835ED86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="" xmlns:a16="http://schemas.microsoft.com/office/drawing/2014/main" id="{A6A45A6B-BF87-7B05-C16A-53467DCAC3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3711640"/>
            <a:ext cx="9003290" cy="161133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СТРАТЕГИЧЕСКИЙ ПЛАН РАЗВИТИЯ МУНИЦИПАЛЬНОГО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КИНЕЛЬСКИЙ САМАРСКОЙ ОБЛАСТИ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6">
            <a:extLst>
              <a:ext uri="{FF2B5EF4-FFF2-40B4-BE49-F238E27FC236}">
                <a16:creationId xmlns="" xmlns:a16="http://schemas.microsoft.com/office/drawing/2014/main" id="{FD355094-F80B-521A-5D90-116E45545642}"/>
              </a:ext>
            </a:extLst>
          </p:cNvPr>
          <p:cNvSpPr/>
          <p:nvPr/>
        </p:nvSpPr>
        <p:spPr>
          <a:xfrm>
            <a:off x="589503" y="3277888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589503" y="606691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1367140" y="737089"/>
            <a:ext cx="2285697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51">
            <a:extLst>
              <a:ext uri="{FF2B5EF4-FFF2-40B4-BE49-F238E27FC236}">
                <a16:creationId xmlns="" xmlns:a16="http://schemas.microsoft.com/office/drawing/2014/main" id="{F1B5EF97-3A59-FD47-003D-9FC05246A362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20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BD8904C9-1468-2D43-6B20-F4A2177E4883}"/>
              </a:ext>
            </a:extLst>
          </p:cNvPr>
          <p:cNvSpPr/>
          <p:nvPr/>
        </p:nvSpPr>
        <p:spPr>
          <a:xfrm flipV="1">
            <a:off x="589502" y="6510213"/>
            <a:ext cx="11157997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="" xmlns:a16="http://schemas.microsoft.com/office/drawing/2014/main" id="{2FC112B2-D02D-45CA-8483-3E29AC1A326D}"/>
              </a:ext>
            </a:extLst>
          </p:cNvPr>
          <p:cNvSpPr txBox="1"/>
          <p:nvPr/>
        </p:nvSpPr>
        <p:spPr>
          <a:xfrm>
            <a:off x="1427585" y="1910179"/>
            <a:ext cx="2285697" cy="608500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1200" dirty="0" err="1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0382" y="1783510"/>
            <a:ext cx="60806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21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И ЗАДАЧИ ИНВЕСТИЦИОННОГО</a:t>
            </a:r>
            <a:b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МУНИЦИПАЛЬНОГО ОБРАЗОВАНИЯ</a:t>
            </a:r>
            <a:endParaRPr lang="ru-RU" sz="1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CAE48EA4-BA27-437D-B895-0F3ED4C85F72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92B861A8-7C27-48C6-B854-91F8B995913D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E423F856-83A6-464D-BA90-21F71D4DE23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BEBAB262-1055-4CF9-81E1-BB6E36F7909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0505F366-789A-440D-AB8B-DB780D1D798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545F12C5-937A-4286-A05D-4614C647A58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CA02153D-55A5-4D4D-9570-817452632DF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2E4CE38C-08B3-47E2-9D76-337722C6D0E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1A84ED58-73B0-4B4B-93E9-CDB23017246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3404E156-7761-4C26-9BD9-8492854A7298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69146922-9C81-4103-9EB1-570F2CCBDCAF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3A0770EC-9104-4668-91A7-DA372A050D9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3F9F6673-5738-4963-9B00-FB2E7EBF283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0761E051-87D6-4F0E-8798-548A8541309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E7084D1B-8A33-46E6-B9B9-5ECF3CE660B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D43633E6-0906-42C2-8590-ED5BE2E2F26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10790C0F-3542-4F68-92AC-9EF6C2E193A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084D4BEF-E13D-41B2-AE79-F1CC023F0C1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6DD7351D-8178-4F04-A442-4B2EB8AF4D63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2B628345-A23C-457D-9DA6-D0538806473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1B1BB6D5-2FDE-4944-9F09-7BAA0C0237CA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E058B86F-A5D1-4FCD-8910-4ABA4751E6A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F7A9A888-9EC6-44D4-B100-997BA95EC02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384F50F6-137D-4CB8-81AC-838104CC406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4A19B5D1-0922-441D-9B06-3463546C83E3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082EBBD2-9559-471F-869F-F3573F6A194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ADF69642-EF94-450A-A179-A3EFFCE50633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DFE785F7-0C9A-4660-A656-78713C4332D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631726B1-7912-4DE4-B63B-DCFC6761AD4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CF873C71-5897-4E08-B4A3-5F82E059325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="" xmlns:a16="http://schemas.microsoft.com/office/drawing/2014/main" id="{4B7E0104-FA77-4F44-A658-663C66C8260A}"/>
                </a:ext>
              </a:extLst>
            </p:cNvPr>
            <p:cNvSpPr txBox="1"/>
            <p:nvPr/>
          </p:nvSpPr>
          <p:spPr>
            <a:xfrm>
              <a:off x="10483702" y="380408"/>
              <a:ext cx="1570365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527350" cy="6401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385" y="1340216"/>
            <a:ext cx="11780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 </a:t>
            </a:r>
            <a:r>
              <a:rPr lang="ru-RU" b="1" dirty="0" smtClean="0"/>
              <a:t>1. </a:t>
            </a:r>
            <a:r>
              <a:rPr lang="ru-RU" b="1" i="1" dirty="0" smtClean="0"/>
              <a:t>К 2026 году сформировать на территории муниципального района </a:t>
            </a:r>
            <a:r>
              <a:rPr lang="ru-RU" b="1" i="1" dirty="0" err="1" smtClean="0"/>
              <a:t>Кинельский</a:t>
            </a:r>
            <a:r>
              <a:rPr lang="ru-RU" b="1" i="1" dirty="0" smtClean="0"/>
              <a:t> кластер высокотехнологичного </a:t>
            </a:r>
            <a:r>
              <a:rPr lang="ru-RU" b="1" i="1" dirty="0"/>
              <a:t>сельскохозяйственного  и перерабатывающего производств, обеспечивающих выпуск экологически чистой </a:t>
            </a:r>
            <a:r>
              <a:rPr lang="ru-RU" b="1" i="1" dirty="0" smtClean="0"/>
              <a:t>продукции, которая будет занимать не менее 15% соответствующего рынка Самарской области.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2509575"/>
            <a:ext cx="11780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Задача: </a:t>
            </a:r>
            <a:r>
              <a:rPr lang="ru-RU" b="1" dirty="0" smtClean="0"/>
              <a:t>1. Поддержка </a:t>
            </a:r>
            <a:r>
              <a:rPr lang="ru-RU" b="1" dirty="0"/>
              <a:t>высокого уровня конкурентоспособности сельскохозяйственного  производства  и переработки, обеспечивающих выпуск высококачественных  </a:t>
            </a:r>
            <a:r>
              <a:rPr lang="ru-RU" b="1" dirty="0" err="1"/>
              <a:t>экопродуктов</a:t>
            </a:r>
            <a:r>
              <a:rPr lang="ru-RU" b="1" dirty="0"/>
              <a:t>, соответствующих мировым </a:t>
            </a:r>
            <a:r>
              <a:rPr lang="ru-RU" b="1" dirty="0" smtClean="0"/>
              <a:t>стандартам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385" y="3147826"/>
            <a:ext cx="11697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Проект </a:t>
            </a:r>
            <a:r>
              <a:rPr lang="ru-RU" dirty="0"/>
              <a:t>восстановления садов «</a:t>
            </a:r>
            <a:r>
              <a:rPr lang="ru-RU" dirty="0" err="1"/>
              <a:t>Алакаевские</a:t>
            </a:r>
            <a:r>
              <a:rPr lang="ru-RU" dirty="0"/>
              <a:t> сады</a:t>
            </a:r>
            <a:r>
              <a:rPr lang="ru-RU" dirty="0" smtClean="0"/>
              <a:t>». </a:t>
            </a:r>
            <a:r>
              <a:rPr lang="ru-RU" dirty="0"/>
              <a:t>Инвестор - ООО </a:t>
            </a:r>
            <a:r>
              <a:rPr lang="ru-RU" dirty="0" smtClean="0"/>
              <a:t>НПП «АГРОСАД» (</a:t>
            </a:r>
            <a:r>
              <a:rPr lang="ru-RU" dirty="0" err="1" smtClean="0"/>
              <a:t>сп</a:t>
            </a:r>
            <a:r>
              <a:rPr lang="ru-RU" dirty="0" smtClean="0"/>
              <a:t>. </a:t>
            </a:r>
            <a:r>
              <a:rPr lang="ru-RU" dirty="0" err="1"/>
              <a:t>Алакаевка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Проект «Строительство завода по производству пищевой продукции из яблок» Инвестор - ООО НПП «АГРОСАД» (</a:t>
            </a:r>
            <a:r>
              <a:rPr lang="ru-RU" dirty="0" err="1"/>
              <a:t>сп</a:t>
            </a:r>
            <a:r>
              <a:rPr lang="ru-RU" dirty="0"/>
              <a:t>. </a:t>
            </a:r>
            <a:r>
              <a:rPr lang="ru-RU" dirty="0" err="1"/>
              <a:t>Алакаевка</a:t>
            </a:r>
            <a:r>
              <a:rPr lang="ru-RU" dirty="0" smtClean="0"/>
              <a:t>);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Проект «Строительство завода по обвалке и переработке </a:t>
            </a:r>
            <a:r>
              <a:rPr lang="ru-RU" dirty="0" smtClean="0"/>
              <a:t>мяса и птицы с комплексом по откорму бычков на мясо торговой марки «</a:t>
            </a:r>
            <a:r>
              <a:rPr lang="ru-RU" dirty="0" err="1" smtClean="0"/>
              <a:t>Альдебаран</a:t>
            </a:r>
            <a:r>
              <a:rPr lang="ru-RU" dirty="0" smtClean="0"/>
              <a:t>».</a:t>
            </a:r>
            <a:r>
              <a:rPr lang="ru-RU" dirty="0"/>
              <a:t>  </a:t>
            </a:r>
            <a:r>
              <a:rPr lang="ru-RU" dirty="0" smtClean="0"/>
              <a:t>Инвестор </a:t>
            </a:r>
            <a:r>
              <a:rPr lang="ru-RU" dirty="0"/>
              <a:t>- ООО «Пионер</a:t>
            </a:r>
            <a:r>
              <a:rPr lang="ru-RU" dirty="0" smtClean="0"/>
              <a:t>» (</a:t>
            </a: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 err="1"/>
              <a:t>Чубовка</a:t>
            </a:r>
            <a:r>
              <a:rPr lang="ru-RU" dirty="0"/>
              <a:t>) 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Проект </a:t>
            </a:r>
            <a:r>
              <a:rPr lang="ru-RU" dirty="0" smtClean="0"/>
              <a:t>по выращиванию грибов. Инвестор - ООО </a:t>
            </a:r>
            <a:r>
              <a:rPr lang="ru-RU" dirty="0"/>
              <a:t>«НПО "</a:t>
            </a:r>
            <a:r>
              <a:rPr lang="ru-RU" dirty="0" err="1"/>
              <a:t>Биогрин</a:t>
            </a:r>
            <a:r>
              <a:rPr lang="ru-RU" dirty="0"/>
              <a:t>" </a:t>
            </a:r>
            <a:r>
              <a:rPr lang="ru-RU" dirty="0" smtClean="0"/>
              <a:t>(</a:t>
            </a: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/>
              <a:t>Богдановка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Проект «Реконструкция зерносклада». Инвестор – АО «Георгиевский элеватор» (</a:t>
            </a:r>
            <a:r>
              <a:rPr lang="ru-RU" dirty="0" err="1" smtClean="0"/>
              <a:t>сп</a:t>
            </a:r>
            <a:r>
              <a:rPr lang="ru-RU" dirty="0" smtClean="0"/>
              <a:t> Георгиевка);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Проект «Производство  безалкогольных напитков, хлебобулочных  изделий» </a:t>
            </a:r>
            <a:r>
              <a:rPr lang="ru-RU" dirty="0" smtClean="0"/>
              <a:t>(</a:t>
            </a: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/>
              <a:t>Георгиевка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Проект «Производство молочной продукции «</a:t>
            </a:r>
            <a:r>
              <a:rPr lang="ru-RU" dirty="0" err="1" smtClean="0"/>
              <a:t>Хвалинка</a:t>
            </a:r>
            <a:r>
              <a:rPr lang="ru-RU" dirty="0" smtClean="0"/>
              <a:t>». Инвестор - ООО «Имени Антонова»;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4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22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И ЗАДАЧИ ИНВЕСТИЦИОННОГО</a:t>
            </a:r>
            <a:b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МУНИЦИПАЛЬНОГО ОБРАЗОВАНИЯ</a:t>
            </a:r>
            <a:endParaRPr lang="ru-RU" sz="1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CAE48EA4-BA27-437D-B895-0F3ED4C85F72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92B861A8-7C27-48C6-B854-91F8B995913D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E423F856-83A6-464D-BA90-21F71D4DE23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BEBAB262-1055-4CF9-81E1-BB6E36F7909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0505F366-789A-440D-AB8B-DB780D1D798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545F12C5-937A-4286-A05D-4614C647A58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CA02153D-55A5-4D4D-9570-817452632DF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2E4CE38C-08B3-47E2-9D76-337722C6D0E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1A84ED58-73B0-4B4B-93E9-CDB23017246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3404E156-7761-4C26-9BD9-8492854A7298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69146922-9C81-4103-9EB1-570F2CCBDCAF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3A0770EC-9104-4668-91A7-DA372A050D9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3F9F6673-5738-4963-9B00-FB2E7EBF283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0761E051-87D6-4F0E-8798-548A8541309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E7084D1B-8A33-46E6-B9B9-5ECF3CE660B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D43633E6-0906-42C2-8590-ED5BE2E2F26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10790C0F-3542-4F68-92AC-9EF6C2E193A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084D4BEF-E13D-41B2-AE79-F1CC023F0C1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6DD7351D-8178-4F04-A442-4B2EB8AF4D63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2B628345-A23C-457D-9DA6-D0538806473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1B1BB6D5-2FDE-4944-9F09-7BAA0C0237CA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E058B86F-A5D1-4FCD-8910-4ABA4751E6A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F7A9A888-9EC6-44D4-B100-997BA95EC02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384F50F6-137D-4CB8-81AC-838104CC406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4A19B5D1-0922-441D-9B06-3463546C83E3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082EBBD2-9559-471F-869F-F3573F6A194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ADF69642-EF94-450A-A179-A3EFFCE50633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DFE785F7-0C9A-4660-A656-78713C4332D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631726B1-7912-4DE4-B63B-DCFC6761AD4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CF873C71-5897-4E08-B4A3-5F82E059325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="" xmlns:a16="http://schemas.microsoft.com/office/drawing/2014/main" id="{4B7E0104-FA77-4F44-A658-663C66C8260A}"/>
                </a:ext>
              </a:extLst>
            </p:cNvPr>
            <p:cNvSpPr txBox="1"/>
            <p:nvPr/>
          </p:nvSpPr>
          <p:spPr>
            <a:xfrm>
              <a:off x="10483702" y="380408"/>
              <a:ext cx="1570365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527350" cy="6401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385" y="3079905"/>
            <a:ext cx="1200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ЦЕЛЬ: 3</a:t>
            </a:r>
            <a:r>
              <a:rPr lang="ru-RU" sz="1600" b="1" dirty="0" smtClean="0"/>
              <a:t>. </a:t>
            </a:r>
            <a:r>
              <a:rPr lang="ru-RU" sz="1600" b="1" i="1" dirty="0"/>
              <a:t>К 2026 году </a:t>
            </a:r>
            <a:r>
              <a:rPr lang="ru-RU" sz="1600" b="1" i="1" dirty="0" smtClean="0"/>
              <a:t>муниципальный район должен стать районом с популярными  6 туристическими маршрутами, включающими в себя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событийный туризм </a:t>
            </a:r>
            <a:r>
              <a:rPr lang="ru-RU" sz="1600" b="1" i="1" dirty="0"/>
              <a:t>на основе традиционных </a:t>
            </a:r>
            <a:r>
              <a:rPr lang="ru-RU" sz="1600" b="1" i="1" dirty="0" smtClean="0"/>
              <a:t> культурных </a:t>
            </a:r>
            <a:r>
              <a:rPr lang="ru-RU" sz="1600" b="1" i="1" dirty="0"/>
              <a:t>и общественных мероприятий, проводимых на территории сельских поселений муниципального района </a:t>
            </a:r>
            <a:r>
              <a:rPr lang="ru-RU" sz="1600" b="1" i="1" dirty="0" err="1"/>
              <a:t>Кинельский</a:t>
            </a:r>
            <a:endParaRPr lang="ru-RU" sz="16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993" y="3876365"/>
            <a:ext cx="11780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Задача: Создание  </a:t>
            </a:r>
            <a:r>
              <a:rPr lang="ru-RU" sz="1600" b="1" dirty="0"/>
              <a:t>востребованных и популярных турпродуктов  с учетом природных, географических, транспортных  </a:t>
            </a:r>
            <a:r>
              <a:rPr lang="ru-RU" sz="1600" b="1" dirty="0" smtClean="0"/>
              <a:t>преимуществ </a:t>
            </a:r>
            <a:r>
              <a:rPr lang="ru-RU" sz="1600" b="1" dirty="0"/>
              <a:t>района, бренда территории, наличия объектов историко-культурного наследия, природных </a:t>
            </a:r>
            <a:r>
              <a:rPr lang="ru-RU" sz="1600" b="1" dirty="0" smtClean="0"/>
              <a:t>объектов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0746" y="4430666"/>
            <a:ext cx="115126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Проект </a:t>
            </a:r>
            <a:r>
              <a:rPr lang="ru-RU" sz="1600" dirty="0"/>
              <a:t>«Туристская </a:t>
            </a:r>
            <a:r>
              <a:rPr lang="ru-RU" sz="1600" dirty="0" err="1"/>
              <a:t>Алакаевка</a:t>
            </a:r>
            <a:r>
              <a:rPr lang="ru-RU" sz="1600" dirty="0"/>
              <a:t>» (создание комплексного туристского центра в </a:t>
            </a:r>
            <a:r>
              <a:rPr lang="ru-RU" sz="1600" dirty="0" err="1"/>
              <a:t>Алакаевке</a:t>
            </a:r>
            <a:r>
              <a:rPr lang="ru-RU" sz="1600" dirty="0"/>
              <a:t>, включающего разнообразные туристические объекты  исторического, экологического, спортивного, рекреационного характера</a:t>
            </a:r>
            <a:r>
              <a:rPr lang="ru-RU" sz="1600" dirty="0" smtClean="0"/>
              <a:t>»;</a:t>
            </a:r>
            <a:endParaRPr lang="ru-RU" sz="1600" dirty="0"/>
          </a:p>
          <a:p>
            <a:r>
              <a:rPr lang="ru-RU" sz="1600" dirty="0" smtClean="0"/>
              <a:t>- Проект </a:t>
            </a:r>
            <a:r>
              <a:rPr lang="ru-RU" sz="1600" dirty="0"/>
              <a:t>«Туристический комплекс «Бобровка» (создание туристской инфраструктуры: дороги, средства размещения гостей и пункты питания</a:t>
            </a:r>
            <a:r>
              <a:rPr lang="ru-RU" sz="1600" dirty="0" smtClean="0"/>
              <a:t>);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Проект</a:t>
            </a:r>
            <a:r>
              <a:rPr lang="ru-RU" sz="1600" dirty="0"/>
              <a:t>  «</a:t>
            </a:r>
            <a:r>
              <a:rPr lang="ru-RU" sz="1600" dirty="0" err="1"/>
              <a:t>Страусиная</a:t>
            </a:r>
            <a:r>
              <a:rPr lang="ru-RU" sz="1600" dirty="0"/>
              <a:t> ферма в </a:t>
            </a:r>
            <a:r>
              <a:rPr lang="ru-RU" sz="1600" dirty="0" err="1" smtClean="0"/>
              <a:t>сп</a:t>
            </a:r>
            <a:r>
              <a:rPr lang="ru-RU" sz="1600" dirty="0" smtClean="0"/>
              <a:t> </a:t>
            </a:r>
            <a:r>
              <a:rPr lang="ru-RU" sz="1600" dirty="0" err="1" smtClean="0"/>
              <a:t>Чубовка</a:t>
            </a:r>
            <a:r>
              <a:rPr lang="ru-RU" sz="1600" dirty="0" smtClean="0"/>
              <a:t>» </a:t>
            </a:r>
            <a:r>
              <a:rPr lang="ru-RU" sz="1600" dirty="0"/>
              <a:t>(инфраструктура фермы: благоустройство, дороги, пункты питания, культура обслуживания, </a:t>
            </a:r>
            <a:r>
              <a:rPr lang="ru-RU" sz="1600" dirty="0" err="1"/>
              <a:t>подпроекты</a:t>
            </a:r>
            <a:r>
              <a:rPr lang="ru-RU" sz="16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Проект «</a:t>
            </a:r>
            <a:r>
              <a:rPr lang="ru-RU" sz="1600" dirty="0" err="1" smtClean="0"/>
              <a:t>Кинельская</a:t>
            </a:r>
            <a:r>
              <a:rPr lang="ru-RU" sz="1600" dirty="0" smtClean="0"/>
              <a:t> кругосветка» в </a:t>
            </a:r>
            <a:r>
              <a:rPr lang="ru-RU" sz="1600" dirty="0" err="1" smtClean="0"/>
              <a:t>сп</a:t>
            </a:r>
            <a:r>
              <a:rPr lang="ru-RU" sz="1600" dirty="0" smtClean="0"/>
              <a:t> </a:t>
            </a:r>
            <a:r>
              <a:rPr lang="ru-RU" sz="1600" dirty="0" err="1" smtClean="0"/>
              <a:t>Чубовка</a:t>
            </a:r>
            <a:r>
              <a:rPr lang="ru-RU" sz="16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Проект «</a:t>
            </a:r>
            <a:r>
              <a:rPr lang="ru-RU" sz="1600" dirty="0" err="1" smtClean="0"/>
              <a:t>Кинельская</a:t>
            </a:r>
            <a:r>
              <a:rPr lang="ru-RU" sz="1600" dirty="0" smtClean="0"/>
              <a:t> жемчужина» 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91385" y="1255596"/>
            <a:ext cx="11933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ЦЕЛЬ: 2. </a:t>
            </a:r>
            <a:r>
              <a:rPr lang="ru-RU" sz="1600" b="1" i="1" dirty="0" smtClean="0"/>
              <a:t>К 2026 году муниципальный район должен обеспечить кардинальную технологическую модернизацию предприятий сельскохозяйственной отрасли , увеличив производительность труда не менее чем на 25%.</a:t>
            </a:r>
            <a:endParaRPr lang="ru-RU" sz="1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975" y="2308432"/>
            <a:ext cx="11570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Проекты </a:t>
            </a:r>
            <a:r>
              <a:rPr lang="ru-RU" sz="1600" dirty="0"/>
              <a:t>по приобретению современной сельскохозяйственной техники и оборудования на  сельскохозяйственных предприятиях </a:t>
            </a:r>
            <a:r>
              <a:rPr lang="ru-RU" sz="1600" dirty="0" smtClean="0"/>
              <a:t>района (по 20 проектов в год).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1805505"/>
            <a:ext cx="11780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Задача: Развитие агропромышленного комплекса муниципального района на основе его модернизации и создания новых производств.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0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 И ГРАДОСТРОИТЕЛЬСТВО.</a:t>
            </a:r>
            <a:b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ФУНКЦИОНАЛЬНОЕ ЗОНИРОВАНИЕ ТЕРРИТОРИИ</a:t>
            </a:r>
            <a:endParaRPr lang="ru-RU" sz="1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B3D6289-5032-45B8-8F4D-A969FFC02141}"/>
              </a:ext>
            </a:extLst>
          </p:cNvPr>
          <p:cNvSpPr txBox="1"/>
          <p:nvPr/>
        </p:nvSpPr>
        <p:spPr>
          <a:xfrm>
            <a:off x="318975" y="1450508"/>
            <a:ext cx="73570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Схема территориального планирования муниципального района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 Самарской области разработана в 2010 году и утверждена решение Собрания представителей муниципального района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 Самарской области 15.04.2010 № 547.</a:t>
            </a:r>
          </a:p>
          <a:p>
            <a:r>
              <a:rPr lang="ru-RU" i="1" dirty="0" smtClean="0"/>
              <a:t>Схема определяет назначение территорий муниципального района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 исходя из совокупности социальных, экономических, экологических и иных факторов.</a:t>
            </a:r>
          </a:p>
          <a:p>
            <a:r>
              <a:rPr lang="ru-RU" i="1" u="sng" dirty="0" smtClean="0"/>
              <a:t>Схема включает в себя</a:t>
            </a:r>
            <a:r>
              <a:rPr lang="ru-RU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Положение о территориальном планировании </a:t>
            </a:r>
            <a:r>
              <a:rPr lang="ru-RU" i="1" dirty="0" err="1" smtClean="0"/>
              <a:t>м.р</a:t>
            </a:r>
            <a:r>
              <a:rPr lang="ru-RU" i="1" dirty="0" smtClean="0"/>
              <a:t>.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Карты (схемы) территориального планирования </a:t>
            </a:r>
            <a:r>
              <a:rPr lang="ru-RU" i="1" dirty="0" err="1" smtClean="0"/>
              <a:t>м.р</a:t>
            </a:r>
            <a:r>
              <a:rPr lang="ru-RU" i="1" dirty="0" smtClean="0"/>
              <a:t>.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На территории муниципального района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 Самарской области выделено </a:t>
            </a:r>
            <a:r>
              <a:rPr lang="ru-RU" b="1" i="1" dirty="0" smtClean="0"/>
              <a:t>3 основных групп функциональных зон</a:t>
            </a:r>
            <a:r>
              <a:rPr lang="ru-RU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i="1" dirty="0"/>
              <a:t>з</a:t>
            </a:r>
            <a:r>
              <a:rPr lang="ru-RU" i="1" dirty="0" smtClean="0"/>
              <a:t>оны строительного освоения;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зоны сельскохозяйственного использования территории;</a:t>
            </a:r>
          </a:p>
          <a:p>
            <a:pPr marL="285750" indent="-285750">
              <a:buFontTx/>
              <a:buChar char="-"/>
            </a:pPr>
            <a:r>
              <a:rPr lang="ru-RU" i="1" dirty="0"/>
              <a:t>з</a:t>
            </a:r>
            <a:r>
              <a:rPr lang="ru-RU" i="1" dirty="0" smtClean="0"/>
              <a:t>оны ограниченного хозяйственного использования.</a:t>
            </a:r>
            <a:endParaRPr lang="ru-RU" i="1" dirty="0"/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952AA40-A42D-4423-BD2E-A26F905518D6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4699A496-66A7-4AE0-8C9E-A1A168FD389A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9D252118-5DF0-4A7D-9661-A9E98248E68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00B510AD-A15B-4AF5-B459-6D56F9D5485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20EC0CEE-97A4-4714-AD42-972832A5A2D3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61A472EE-37E7-4CFA-A12E-CF2DC3F30C14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FEBFA9DE-8AE7-48B8-BFE4-14F200743E3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B1C0B20B-F45E-4C04-B127-623D4857E7E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06F074EB-82A1-4F5E-85B4-71982C3C55B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D6567059-EE7B-4DA5-9245-D7B667DEF2A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C2EC20BB-69A2-4C45-A20C-CB8EFFF8872D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E2FC16EB-37C1-44A9-A782-389A681180A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35DC759E-2FA9-4312-BAFD-A7D244DFE26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93B9D8D4-294E-4835-989F-FBA3EA3D18A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A1106E08-B61C-49DC-BBF8-46F4DB602D1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7A95D4E6-25F9-4B80-9957-0136C21BFFD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DE5C5A28-0209-4E00-8DC6-A3EC2F21FDEB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122A8D50-2667-4217-8A63-B637CEF77645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28E0EF0D-9AD2-4D69-BA7F-8FD18127A48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FF4380B4-9549-48C5-8C3C-505AB99B0FD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7FE2A41B-E7B9-48D5-B0ED-FCE2E756F7C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08397339-5D6E-4418-B99B-DE6E0F1BDEA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FA68A827-A7DA-4362-8AD6-C91AC5F6A62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EF8A4821-C5F4-4722-A6DF-957C6093459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15F8CE03-4708-407F-8357-E68F658F718B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414AAA0D-1D04-4C9F-8635-9A98CCA4E70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F1F55D12-AAF5-42DB-B6D4-5DFF6CC0E1A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7DD50DC3-2E2D-4375-A6D7-D5008C59101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734ABEEF-7300-4686-8843-643D1046E96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733794C9-C249-46EE-8190-965A2E1FEA79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="" xmlns:a16="http://schemas.microsoft.com/office/drawing/2014/main" id="{564B6DD0-FDD6-471A-8067-576C1D1476C7}"/>
                </a:ext>
              </a:extLst>
            </p:cNvPr>
            <p:cNvSpPr txBox="1"/>
            <p:nvPr/>
          </p:nvSpPr>
          <p:spPr>
            <a:xfrm>
              <a:off x="10448365" y="380408"/>
              <a:ext cx="1605702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497448" cy="6401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22617" y="1409344"/>
            <a:ext cx="4182035" cy="43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4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24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9EF2EFBF-BCD6-149E-54DE-37017D1359E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СТРАТЕГИЧЕСКИЕ ИНВЕСТИЦИОННЫЕ ПРОЕКТЫ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EEA2593-3DCE-4E81-AAC3-0D77986231F5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087CC345-CE73-4C28-B80B-726967390F45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F1A3DF83-26AE-4436-A579-EEBFE0989E3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EACB0EB8-5584-4451-BB01-974CAE330F1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F118CFFA-C2D7-40ED-B75C-A31AFDCDAF32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E6BF1671-38A2-4EAE-B643-980A3E613530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44AD6C4E-D10C-46B1-B7E6-40AC920AECD1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8F35F3D4-92B0-4FF4-BDAE-45B264EC50E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24473C80-AA28-4728-89A8-2579D16201C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72AA020E-BC4B-40D2-A7C8-C060F29A596C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7D3F2350-F49F-4448-A17C-3ECD3FE2DCD7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43C6829C-CD5C-44D4-900A-BC18F0DB409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469BB992-748B-4A9C-8CD2-EFB882DE16A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F6B0F52A-11B2-4565-ABCF-A632AAC27F8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FDD9D736-370C-446E-B5D5-414AA65EDAC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1C36F887-3364-4E75-8B55-D5CA21FB2C5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0E3FEA1B-C0A5-4A6B-A1FB-FEEA783F80BD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5F489B83-EA59-4047-8383-1CC83125669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A5402D3C-6F92-4604-81E5-D4D451E7E75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539B4403-3B6F-4614-BE2F-C4E1AD8AC6B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D551B5DF-441B-47DA-8AEC-FA7E10280FB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6548C588-B0E3-43DF-BCC8-F9003258799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B8E3C913-A39F-40BC-948C-BDD8747D242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AA065A62-9D33-403E-AB71-9DC4474C60FF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21E288A5-6A81-40B6-8C7F-9615A2DBC775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52EB78CD-725D-4442-9194-3F92504085B6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8BEEB4C0-BFB0-4C12-9982-A45D30E92FE7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5647B820-0CF8-4610-83E5-3372C784CB8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7EAE37FB-95C1-4A60-B617-3474050626B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8280D2BF-40F0-4EEC-B867-D851373B0070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="" xmlns:a16="http://schemas.microsoft.com/office/drawing/2014/main" id="{95B227AF-9D5D-4BB9-90A8-D5DE3710BC04}"/>
                </a:ext>
              </a:extLst>
            </p:cNvPr>
            <p:cNvSpPr txBox="1"/>
            <p:nvPr/>
          </p:nvSpPr>
          <p:spPr>
            <a:xfrm>
              <a:off x="10434918" y="380407"/>
              <a:ext cx="1619149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32487"/>
            <a:ext cx="484001" cy="640135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68369" y="1244865"/>
            <a:ext cx="11742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u="sng" dirty="0" smtClean="0"/>
              <a:t>Проект </a:t>
            </a:r>
            <a:r>
              <a:rPr lang="ru-RU" sz="1600" b="1" u="sng" dirty="0" smtClean="0"/>
              <a:t>«Создание технопарка в муниципальном районе </a:t>
            </a:r>
            <a:r>
              <a:rPr lang="ru-RU" sz="1600" b="1" u="sng" dirty="0" err="1" smtClean="0"/>
              <a:t>Кинельский</a:t>
            </a:r>
            <a:r>
              <a:rPr lang="ru-RU" sz="1600" b="1" u="sng" dirty="0" smtClean="0"/>
              <a:t> Самарской области». </a:t>
            </a:r>
          </a:p>
          <a:p>
            <a:r>
              <a:rPr lang="ru-RU" sz="1600" dirty="0" smtClean="0"/>
              <a:t>Описание:</a:t>
            </a:r>
            <a:r>
              <a:rPr lang="ru-RU" sz="1600" b="1" dirty="0" smtClean="0"/>
              <a:t> </a:t>
            </a:r>
            <a:r>
              <a:rPr lang="ru-RU" sz="1600" dirty="0"/>
              <a:t>с</a:t>
            </a:r>
            <a:r>
              <a:rPr lang="ru-RU" sz="1600" dirty="0" smtClean="0"/>
              <a:t>оздание зоны для размещения технопарка с комплексным освоением территории под коммерческие объекты, новые заводы и рабочие места, под многофункциональные торговые и логистические центры, гостиницы и объекты социальной и бытовой инфраструктуры. Предлагается на выбор 2 земельных участка до 100 га юго-западнее с. </a:t>
            </a:r>
            <a:r>
              <a:rPr lang="ru-RU" sz="1600" dirty="0" err="1" smtClean="0"/>
              <a:t>Чубовка</a:t>
            </a:r>
            <a:r>
              <a:rPr lang="ru-RU" sz="1600" dirty="0" smtClean="0"/>
              <a:t>, граничащий северо-запада с Красноярским районом, в 5 км. От транспортной развязки автотрасс федерального значения (М5, направлений на Оренбург, Саратов, УФУ); </a:t>
            </a:r>
          </a:p>
          <a:p>
            <a:pPr marL="285750" indent="-285750">
              <a:buFontTx/>
              <a:buChar char="-"/>
            </a:pPr>
            <a:r>
              <a:rPr lang="ru-RU" sz="1600" u="sng" dirty="0" smtClean="0"/>
              <a:t>Проект </a:t>
            </a:r>
            <a:r>
              <a:rPr lang="ru-RU" sz="1600" b="1" u="sng" dirty="0" smtClean="0"/>
              <a:t>«Путешествие по Междуречью». </a:t>
            </a:r>
          </a:p>
          <a:p>
            <a:r>
              <a:rPr lang="ru-RU" sz="1600" dirty="0" smtClean="0"/>
              <a:t>Направление деятельности: внутренний сельский туризм.</a:t>
            </a:r>
          </a:p>
          <a:p>
            <a:r>
              <a:rPr lang="ru-RU" sz="1600" dirty="0" smtClean="0"/>
              <a:t>Описание: сформированный туристический маршрут, включающий культурно-исторические, природные, этнографические и православные достопримечательности района. </a:t>
            </a:r>
          </a:p>
          <a:p>
            <a:r>
              <a:rPr lang="ru-RU" sz="1600" dirty="0" smtClean="0"/>
              <a:t>      Планируется развитие рекреационной зоны в </a:t>
            </a:r>
            <a:r>
              <a:rPr lang="ru-RU" sz="1600" dirty="0" err="1" smtClean="0"/>
              <a:t>с.п</a:t>
            </a:r>
            <a:r>
              <a:rPr lang="ru-RU" sz="1600" dirty="0" smtClean="0"/>
              <a:t>. </a:t>
            </a:r>
            <a:r>
              <a:rPr lang="ru-RU" sz="1600" dirty="0" err="1" smtClean="0"/>
              <a:t>Сколково</a:t>
            </a:r>
            <a:r>
              <a:rPr lang="ru-RU" sz="1600" dirty="0" smtClean="0"/>
              <a:t> «</a:t>
            </a:r>
            <a:r>
              <a:rPr lang="ru-RU" sz="1600" dirty="0" err="1" smtClean="0"/>
              <a:t>Куршавель</a:t>
            </a:r>
            <a:r>
              <a:rPr lang="ru-RU" sz="1600" dirty="0" smtClean="0"/>
              <a:t> по </a:t>
            </a:r>
            <a:r>
              <a:rPr lang="ru-RU" sz="1600" dirty="0" err="1" smtClean="0"/>
              <a:t>Сколковски</a:t>
            </a:r>
            <a:r>
              <a:rPr lang="ru-RU" sz="1600" dirty="0" smtClean="0"/>
              <a:t>».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1 этап- смотровая площадка, выездное кафе;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2 этап – строительство подъемника на гору Шихан;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3 этап – зимой организация проката для зимних видов спорта (лыжи, сноуборд, горнолыжное оборудование), летом - развитие велотуризма (прокат), активный отдых (охота, рыбалка);</a:t>
            </a:r>
          </a:p>
          <a:p>
            <a:pPr marL="285750" indent="-285750">
              <a:buFontTx/>
              <a:buChar char="-"/>
            </a:pPr>
            <a:r>
              <a:rPr lang="ru-RU" sz="1600" u="sng" dirty="0" smtClean="0"/>
              <a:t>Проект </a:t>
            </a:r>
            <a:r>
              <a:rPr lang="ru-RU" sz="1600" b="1" u="sng" dirty="0" smtClean="0"/>
              <a:t>«Организация семейной молочной фермы»</a:t>
            </a:r>
            <a:r>
              <a:rPr lang="ru-RU" sz="1600" u="sng" dirty="0" smtClean="0"/>
              <a:t> . </a:t>
            </a:r>
          </a:p>
          <a:p>
            <a:r>
              <a:rPr lang="ru-RU" sz="1600" dirty="0" smtClean="0"/>
              <a:t>Направление деятельности: производство молока, мяса и молодняка.</a:t>
            </a:r>
          </a:p>
          <a:p>
            <a:r>
              <a:rPr lang="ru-RU" sz="1600" dirty="0" smtClean="0"/>
              <a:t>Описание: организация семейной молочной </a:t>
            </a:r>
            <a:r>
              <a:rPr lang="ru-RU" sz="1600" dirty="0" err="1" smtClean="0"/>
              <a:t>минифермы</a:t>
            </a:r>
            <a:r>
              <a:rPr lang="ru-RU" sz="1600" dirty="0" smtClean="0"/>
              <a:t>. Архитектурный макет (проект) молочной </a:t>
            </a:r>
            <a:r>
              <a:rPr lang="ru-RU" sz="1600" dirty="0" err="1" smtClean="0"/>
              <a:t>минифермы</a:t>
            </a:r>
            <a:r>
              <a:rPr lang="ru-RU" sz="1600" dirty="0" smtClean="0"/>
              <a:t> состоит из фермы для содержания 50 голов, кормозаготовительного </a:t>
            </a:r>
            <a:r>
              <a:rPr lang="ru-RU" sz="1600" dirty="0" err="1" smtClean="0"/>
              <a:t>миникомплекса</a:t>
            </a:r>
            <a:r>
              <a:rPr lang="ru-RU" sz="1600" dirty="0" smtClean="0"/>
              <a:t> и дома для фермера. Предлагаются 10 инвестиционных площадок в экологически чистых зонах с близлежащими пастбищами и развитой инженерной сетью общей площадью 273,6 га. Удобное расположение автомобильных дорог местного и регионального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570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25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9EF2EFBF-BCD6-149E-54DE-37017D1359E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РАЗВИТИЮ ИНФРАСТРУКТУРЫ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465E586-C130-4F4C-9A2D-AB73053563E3}"/>
              </a:ext>
            </a:extLst>
          </p:cNvPr>
          <p:cNvSpPr txBox="1"/>
          <p:nvPr/>
        </p:nvSpPr>
        <p:spPr>
          <a:xfrm>
            <a:off x="318973" y="1487969"/>
            <a:ext cx="114285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Проектирование </a:t>
            </a:r>
            <a:r>
              <a:rPr lang="ru-RU" sz="2000" b="1" dirty="0"/>
              <a:t>и строительство улично-дорожной сети в с. Георгиевка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Общий </a:t>
            </a:r>
            <a:r>
              <a:rPr lang="ru-RU" sz="2000" dirty="0"/>
              <a:t>объем средств, требуемый на реализацию мероприятия в ценах 2023 года, </a:t>
            </a:r>
            <a:r>
              <a:rPr lang="ru-RU" sz="2000" dirty="0" smtClean="0"/>
              <a:t>82 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 </a:t>
            </a:r>
            <a:r>
              <a:rPr lang="ru-RU" sz="2000" dirty="0"/>
              <a:t>(оценочно</a:t>
            </a:r>
            <a:r>
              <a:rPr lang="ru-RU" sz="2000" dirty="0" smtClean="0"/>
              <a:t>).</a:t>
            </a:r>
          </a:p>
          <a:p>
            <a:r>
              <a:rPr lang="ru-RU" sz="2000" b="1" dirty="0"/>
              <a:t>2. Проектирование и строительство водозабора из подземного источника на участке с кадастровым номером 63:22:0701003:51 и разводящих сетей в северо-восточной части села </a:t>
            </a:r>
            <a:r>
              <a:rPr lang="ru-RU" sz="2000" b="1" dirty="0" smtClean="0"/>
              <a:t>Георгиевка</a:t>
            </a:r>
            <a:r>
              <a:rPr lang="ru-RU" sz="2000" dirty="0" smtClean="0"/>
              <a:t>. </a:t>
            </a:r>
            <a:r>
              <a:rPr lang="ru-RU" sz="2000" dirty="0"/>
              <a:t>Общий объем средств, требуемый на реализацию мероприятия в ценах 2023 года, </a:t>
            </a:r>
            <a:r>
              <a:rPr lang="ru-RU" sz="2000" dirty="0" smtClean="0"/>
              <a:t>180 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 </a:t>
            </a:r>
            <a:r>
              <a:rPr lang="ru-RU" sz="2000" dirty="0"/>
              <a:t>(оценочно</a:t>
            </a:r>
            <a:r>
              <a:rPr lang="ru-RU" sz="2000" dirty="0" smtClean="0"/>
              <a:t>).</a:t>
            </a:r>
          </a:p>
          <a:p>
            <a:r>
              <a:rPr lang="ru-RU" sz="2000" b="1" dirty="0"/>
              <a:t>3. Строительство автомобильной дороги общего пользования местного значения до </a:t>
            </a:r>
            <a:r>
              <a:rPr lang="ru-RU" sz="2000" b="1" dirty="0" err="1" smtClean="0"/>
              <a:t>п.Свободный</a:t>
            </a:r>
            <a:r>
              <a:rPr lang="ru-RU" sz="2000" b="1" dirty="0"/>
              <a:t>. </a:t>
            </a:r>
            <a:r>
              <a:rPr lang="ru-RU" sz="2000" dirty="0" smtClean="0"/>
              <a:t>Общий </a:t>
            </a:r>
            <a:r>
              <a:rPr lang="ru-RU" sz="2000" dirty="0"/>
              <a:t>объем средств, требуемый на реализацию мероприятия в ценах 2023 года, </a:t>
            </a:r>
            <a:r>
              <a:rPr lang="ru-RU" sz="2000" dirty="0" smtClean="0"/>
              <a:t>160 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 </a:t>
            </a:r>
            <a:r>
              <a:rPr lang="ru-RU" sz="2000" dirty="0"/>
              <a:t>(оценочно</a:t>
            </a:r>
            <a:r>
              <a:rPr lang="ru-RU" sz="2000" dirty="0" smtClean="0"/>
              <a:t>).</a:t>
            </a:r>
          </a:p>
          <a:p>
            <a:r>
              <a:rPr lang="ru-RU" sz="2000" b="1" dirty="0" smtClean="0"/>
              <a:t>4</a:t>
            </a:r>
            <a:r>
              <a:rPr lang="ru-RU" sz="2000" b="1" dirty="0"/>
              <a:t>. Строительство очистных сооружений с канализационной сетью с. </a:t>
            </a:r>
            <a:r>
              <a:rPr lang="ru-RU" sz="2000" b="1" dirty="0" smtClean="0"/>
              <a:t>Георгиевка.</a:t>
            </a:r>
            <a:r>
              <a:rPr lang="ru-RU" sz="2000" dirty="0" smtClean="0"/>
              <a:t> </a:t>
            </a:r>
            <a:r>
              <a:rPr lang="ru-RU" sz="2000" dirty="0"/>
              <a:t>Общий объем средств, требуемый на реализацию мероприятия в ценах 2023 года, </a:t>
            </a:r>
            <a:r>
              <a:rPr lang="ru-RU" sz="2000" dirty="0" smtClean="0"/>
              <a:t>168,4 </a:t>
            </a:r>
            <a:r>
              <a:rPr lang="ru-RU" sz="2000" dirty="0" err="1"/>
              <a:t>млн.руб</a:t>
            </a:r>
            <a:r>
              <a:rPr lang="ru-RU" sz="2000" dirty="0"/>
              <a:t>. (оценочно).</a:t>
            </a:r>
          </a:p>
          <a:p>
            <a:r>
              <a:rPr lang="ru-RU" sz="2000" b="1" dirty="0"/>
              <a:t>5. Строительство нового водозабора для улучшения качества питьевой воды в п. </a:t>
            </a:r>
            <a:r>
              <a:rPr lang="ru-RU" sz="2000" b="1" dirty="0" smtClean="0"/>
              <a:t>Комсомольский. </a:t>
            </a:r>
            <a:r>
              <a:rPr lang="ru-RU" sz="2000" dirty="0"/>
              <a:t>Общий объем средств, требуемый на реализацию мероприятия в ценах 2023 года, </a:t>
            </a:r>
            <a:r>
              <a:rPr lang="ru-RU" sz="2000" dirty="0" smtClean="0"/>
              <a:t>180 </a:t>
            </a:r>
            <a:r>
              <a:rPr lang="ru-RU" sz="2000" dirty="0" err="1"/>
              <a:t>млн.руб</a:t>
            </a:r>
            <a:r>
              <a:rPr lang="ru-RU" sz="2000" dirty="0"/>
              <a:t>. (оценочно).</a:t>
            </a:r>
          </a:p>
          <a:p>
            <a:endParaRPr lang="ru-RU" sz="2000" dirty="0"/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4BF54AD4-D0C4-45E9-B9B7-E39C4C8CD3A7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DDE0C60B-04B4-4A9E-9FD6-DEF995BEEF23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BBB4B807-0CCD-4D93-84FA-FCF9C153EB4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4284EF95-C9ED-4733-A038-A700EC6DD6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DB239F34-3EB7-40B7-91F2-B17558988688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F77E7CEF-D6D7-4F7F-9F21-3AF5F43A7F1B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6DBEFFC1-5A56-4D42-9127-41301C3FC5B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E1C285EA-2291-4160-B5D5-C695438D1FF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979BF305-6E54-4B3F-85F9-0A182279441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D9144506-224C-4F95-AFB3-57C2664B212B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3532E899-EC6C-4BE9-9588-805258C62F98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76086785-5C11-4211-B98C-4DF63FF9AEA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4FF9D0E4-2D67-48A6-BDF7-6408E1F4BB6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32C9C685-3A62-4471-97C4-CF8EFED5B96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94242B4B-D012-462C-8AF1-B24FDE4F576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486A2108-071A-4D06-8A2D-34DBD1180E8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1702D01D-36AF-4ED6-8E71-565DB100B859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31DFB9DA-8FBB-49DE-8B35-65D1712AE39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B209A20B-16ED-40ED-838A-241EBE5D2846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72EB5874-615C-4AA1-9AD7-ABD6D2086B9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C6E2D66D-3DA7-419E-BA02-D8DF4B552173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946B9D23-3802-4F2E-BDD5-D54B5281E60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551BAE26-B13E-4EE6-B1F1-E990402E135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709FE186-1924-4FF3-A78E-43ABAE20BFB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B2B7C8CC-807E-47E4-96EB-DB9BDBDFF8E0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A27728A5-FAD9-4C69-B394-3936F6F6B900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A79D350E-48B3-413C-B0BD-B205A382FFCF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DAB956BE-407A-48CF-B68C-7F1FFB93E6C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EF2F50C5-9924-45D2-9394-A1E9AA31F12C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65975389-CB50-4CE9-A9A3-4CFB67FCFD51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="" xmlns:a16="http://schemas.microsoft.com/office/drawing/2014/main" id="{AE11DD84-B1C9-4ED6-8AB4-23F9CCA5EBE0}"/>
                </a:ext>
              </a:extLst>
            </p:cNvPr>
            <p:cNvSpPr txBox="1"/>
            <p:nvPr/>
          </p:nvSpPr>
          <p:spPr>
            <a:xfrm>
              <a:off x="10494335" y="380408"/>
              <a:ext cx="1559732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Муниципального района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32487"/>
            <a:ext cx="52734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ИНДИКАТОРЫ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СТРАТЕГИИ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26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5E5B2141-6AA7-43EB-9320-2EB648F0B05C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A02AE7EF-D8C3-403A-8EFE-5EA17EF5EF9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30BF88DA-A3F1-4117-8714-0709764E68E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71F075B1-4CC7-4B16-909F-FD43E7870C7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E3A57B4-B536-4864-8831-76DE3AC73A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1783A861-BEE6-42A5-8C8E-CF5FDE4AA42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DAD3080F-B38B-4290-82C8-241D8667632B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D6D8941E-671C-4BB5-9C7E-1BD47FB3653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D2E1B8E0-9F21-4B5E-8DCD-07514C8E27E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ABEA99DD-66A9-4D98-B6C1-C841F2D9797B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E42F3896-4487-4B53-905F-9A73ACA5B515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2F0A9C46-CD39-4D8E-9D55-7E7EE50C4F7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CEADAD12-0CA6-473D-A4E8-BCB8622BE1D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D29A8EE0-4DBE-48F9-BBAD-8C6DDCE2959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D9572E5F-FB56-42CE-A4E1-4A127A7127E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85AE890C-0C66-4507-B64B-831DF4E2158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716F3780-9EAA-47F1-A564-3E4275BEB4FF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C521BC77-79DC-4B72-B2D6-7FDD52EAC7D1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1A81DC79-5A9B-410E-A604-6FC0695E2CBB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B01AB980-C249-4960-A8C4-990088CB22E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218834AC-09D1-4100-8898-D0B5AA34E2E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07797B3E-DDCE-478C-BC39-74344EAEF38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F68873F7-3D4E-454F-887D-9950350EDEF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7C541704-FE23-46EF-9801-A9BDADACB61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146ACDC1-7FA3-4B3C-AE6B-D4551F904DD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826F84E6-0CEB-47B4-BA56-4D35FEBF1EE1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8977199A-1731-4AF0-B4F2-AF7DD221CFFF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97271F9B-F824-4196-81C0-EA4E07CC2E2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1BB502BA-67E5-418C-82AF-34F473242670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3CC8F11D-F722-439A-A4E1-22DE88AE35F7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DEC23A4B-CF59-4CA0-9A89-366384F2B146}"/>
                </a:ext>
              </a:extLst>
            </p:cNvPr>
            <p:cNvSpPr txBox="1"/>
            <p:nvPr/>
          </p:nvSpPr>
          <p:spPr>
            <a:xfrm>
              <a:off x="10515600" y="380408"/>
              <a:ext cx="1538467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48818"/>
            <a:ext cx="527349" cy="64013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01817"/>
              </p:ext>
            </p:extLst>
          </p:nvPr>
        </p:nvGraphicFramePr>
        <p:xfrm>
          <a:off x="394822" y="1931968"/>
          <a:ext cx="11384802" cy="2840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4829"/>
                <a:gridCol w="1174690"/>
                <a:gridCol w="1279366"/>
                <a:gridCol w="1011861"/>
                <a:gridCol w="1256105"/>
                <a:gridCol w="1197951"/>
              </a:tblGrid>
              <a:tr h="593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 г.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                 (2030 г. к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товаров собственного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крупными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средними предприятиями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(млрд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финансирования, млрд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+78,3%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предпринимателей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образования юридического лица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85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0819" y="1362292"/>
            <a:ext cx="9122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Показатели достижения  стратегических целей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9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>
            <a:extLst>
              <a:ext uri="{FF2B5EF4-FFF2-40B4-BE49-F238E27FC236}">
                <a16:creationId xmlns="" xmlns:a16="http://schemas.microsoft.com/office/drawing/2014/main" id="{20D93F1C-99F9-34DC-C93C-DE3488EF2FA4}"/>
              </a:ext>
            </a:extLst>
          </p:cNvPr>
          <p:cNvGrpSpPr/>
          <p:nvPr/>
        </p:nvGrpSpPr>
        <p:grpSpPr>
          <a:xfrm>
            <a:off x="7278099" y="339279"/>
            <a:ext cx="4914265" cy="5990590"/>
            <a:chOff x="7278099" y="496442"/>
            <a:chExt cx="4914265" cy="5990590"/>
          </a:xfrm>
        </p:grpSpPr>
        <p:pic>
          <p:nvPicPr>
            <p:cNvPr id="113" name="object 3">
              <a:extLst>
                <a:ext uri="{FF2B5EF4-FFF2-40B4-BE49-F238E27FC236}">
                  <a16:creationId xmlns="" xmlns:a16="http://schemas.microsoft.com/office/drawing/2014/main" id="{6283D8BC-82D4-B8A2-1D93-984835ED86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="" xmlns:a16="http://schemas.microsoft.com/office/drawing/2014/main" id="{A6A45A6B-BF87-7B05-C16A-53467DCAC3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3711640"/>
            <a:ext cx="8046803" cy="111889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 РЕАЛИЗАЦИИ СТРАТЕГИИ ИНВЕСТИЦИОННОГО РАЗВИТИЯ</a:t>
            </a:r>
          </a:p>
        </p:txBody>
      </p:sp>
      <p:sp>
        <p:nvSpPr>
          <p:cNvPr id="38" name="object 36">
            <a:extLst>
              <a:ext uri="{FF2B5EF4-FFF2-40B4-BE49-F238E27FC236}">
                <a16:creationId xmlns="" xmlns:a16="http://schemas.microsoft.com/office/drawing/2014/main" id="{FD355094-F80B-521A-5D90-116E45545642}"/>
              </a:ext>
            </a:extLst>
          </p:cNvPr>
          <p:cNvSpPr/>
          <p:nvPr/>
        </p:nvSpPr>
        <p:spPr>
          <a:xfrm>
            <a:off x="589503" y="3277888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589503" y="606691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1367140" y="737089"/>
            <a:ext cx="2285697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51">
            <a:extLst>
              <a:ext uri="{FF2B5EF4-FFF2-40B4-BE49-F238E27FC236}">
                <a16:creationId xmlns="" xmlns:a16="http://schemas.microsoft.com/office/drawing/2014/main" id="{F1B5EF97-3A59-FD47-003D-9FC05246A362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27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BD8904C9-1468-2D43-6B20-F4A2177E4883}"/>
              </a:ext>
            </a:extLst>
          </p:cNvPr>
          <p:cNvSpPr/>
          <p:nvPr/>
        </p:nvSpPr>
        <p:spPr>
          <a:xfrm flipV="1">
            <a:off x="589502" y="6510213"/>
            <a:ext cx="11157997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="" xmlns:a16="http://schemas.microsoft.com/office/drawing/2014/main" id="{F6E7C2F2-77BD-4940-919E-6C6E6CD41EA6}"/>
              </a:ext>
            </a:extLst>
          </p:cNvPr>
          <p:cNvSpPr txBox="1"/>
          <p:nvPr/>
        </p:nvSpPr>
        <p:spPr>
          <a:xfrm>
            <a:off x="1618979" y="1910179"/>
            <a:ext cx="2285697" cy="608500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1200" dirty="0" err="1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endParaRPr lang="ru-RU" sz="1200" dirty="0" smtClean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0383" y="1784094"/>
            <a:ext cx="60806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СТРАТЕГИИ 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28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ADA7C2AC-7A29-4849-A9A7-9AA83A59AF97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7D3A3886-7995-49F1-B379-13D0DB4458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56D9674F-C071-4699-BBE9-A84D286CB8A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1DFEA3EE-6784-4BBA-A3CC-25AB16AF09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855DDC2-7555-4D09-B1D2-644ABCF4EAB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2AE22EE5-68A0-4EEE-A898-848C38DF35DF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F36555FB-5A63-42FE-8699-631C674455D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5BBB1B32-C8DF-4EB6-8E89-D47AE04E882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7D5373E3-3B1E-4006-9568-9426294EE7D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378FB39D-6682-4B0D-AA39-F848B859A081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0AD8F532-B561-475C-A23C-17B08437A765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F09CE626-1DDF-4CEC-9AE6-DF49BB63EE1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8EB4B730-9A09-4681-AB74-03C764F3E03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1869E976-7E75-4860-BB93-0652D0A0524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48512F9A-F107-41F7-AB94-EC36E0E241C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7C1BC7E9-325D-4F3D-BC73-96CC6868724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C53D1FD8-82A8-4E8D-8FC8-CE65D46E37FA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F4DA46E2-55D4-4F18-A851-01FD989DBD5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2BA58F5C-8F27-43D5-9A25-8D2586FA09F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B3EE0B61-3FFB-44C7-B6FA-145E1A3F9AA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2DB6E0A2-067F-4DDA-AA40-4ABD068C04A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F8C0BB11-FFCC-4F3A-8A36-12CA2AFA634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888C8078-879C-4B4D-BCF0-129D1F3F714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E7F63A1B-71E4-4DC6-8B08-42FD784249C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C478F4F6-775E-4214-8A87-B81B49467659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04D1EE41-623C-43AE-91BB-640E9EC9CE7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28F4C414-F846-40E5-8E3F-9B54B2ADC4F7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FD80083A-45C0-4ECE-BE50-94E85B96B59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759BA937-FD78-44CE-8B9B-BB8B8D86729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ABBAA3CC-4A4F-47CD-B6C4-8222C8A1311C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FB464BFF-E7CD-4395-8FE9-957EB05CB533}"/>
                </a:ext>
              </a:extLst>
            </p:cNvPr>
            <p:cNvSpPr txBox="1"/>
            <p:nvPr/>
          </p:nvSpPr>
          <p:spPr>
            <a:xfrm>
              <a:off x="10434918" y="380407"/>
              <a:ext cx="1619149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35781" y="307695"/>
            <a:ext cx="505007" cy="64013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326"/>
              </p:ext>
            </p:extLst>
          </p:nvPr>
        </p:nvGraphicFramePr>
        <p:xfrm>
          <a:off x="318975" y="1331259"/>
          <a:ext cx="11570334" cy="4907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565"/>
                <a:gridCol w="3536519"/>
                <a:gridCol w="2514600"/>
                <a:gridCol w="4235823"/>
                <a:gridCol w="835827"/>
              </a:tblGrid>
              <a:tr h="255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№ </a:t>
                      </a: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 мероприятия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Результативность выполнения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Ответственный исполнитель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Срок </a:t>
                      </a:r>
                      <a:r>
                        <a:rPr lang="ru-RU" sz="1100" dirty="0" smtClean="0">
                          <a:effectLst/>
                        </a:rPr>
                        <a:t>исполнения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47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  <a:tab pos="3352165" algn="ctr"/>
                        </a:tabLst>
                      </a:pPr>
                      <a:r>
                        <a:rPr lang="ru-RU" sz="1100" dirty="0">
                          <a:effectLst/>
                        </a:rPr>
                        <a:t>1.Нормативно-правовая основа повышения инвестиционной привлекательности, развития и поддержки </a:t>
                      </a:r>
                      <a:r>
                        <a:rPr lang="ru-RU" sz="1100" dirty="0" smtClean="0">
                          <a:effectLst/>
                        </a:rPr>
                        <a:t>предпринимательства</a:t>
                      </a:r>
                      <a:endParaRPr lang="ru-RU" sz="1100" dirty="0">
                        <a:effectLst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оценки регулирующего воздействия и экспертизы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нормативных</a:t>
                      </a:r>
                      <a:r>
                        <a:rPr lang="ru-RU" sz="1100" dirty="0">
                          <a:effectLst/>
                        </a:rPr>
                        <a:t> правовых актов, затрагивающих вопросы осуществления предпринимательской и инвестиционной деятельности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Минимизация административных барьеров при реализации инвестиционных проектов на территории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Постоянно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Формирование благоприятного инвестиционного имиджа муниципального района.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Обновление инвестиционного паспорта района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Формирование привлекательного инвестиционного имиджа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Ежегодно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Мониторинг инвестиционной деятельности на территории района, ведение реестра инвестиционных проектов и предложений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Получение информации о состоянии и перспективах инвестиционной деятельности  на территории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Ежегодно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Размещение на официальном сайте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  информации об инвестиционной привлекательности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Привлечение потенциальных инвесторов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</a:t>
                      </a:r>
                      <a:r>
                        <a:rPr lang="ru-RU" sz="1100" dirty="0" smtClean="0">
                          <a:effectLst/>
                        </a:rPr>
                        <a:t>области</a:t>
                      </a:r>
                      <a:endParaRPr lang="ru-RU" sz="1100" dirty="0">
                        <a:effectLst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Постоянно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Сопровождение инвестиционных проектов  оказание консультационной помощи инвесторам по вопросам поддержки инвестиционной деятельности на территории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инвесторов оперативной информацией по актуальным вопросам инвестирования и создание благоприятного инвестиционного климата,  контроль за реализацией проектов (организационная поддержка)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Уполномоченное лицо по развитию инвестиционной деятельности на территории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; 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области; МКУ «Комитет по управлению муниципальным имуществом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Постоянно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СТРАТЕГИИ 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29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ADA7C2AC-7A29-4849-A9A7-9AA83A59AF97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7D3A3886-7995-49F1-B379-13D0DB4458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56D9674F-C071-4699-BBE9-A84D286CB8A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1DFEA3EE-6784-4BBA-A3CC-25AB16AF09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855DDC2-7555-4D09-B1D2-644ABCF4EAB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2AE22EE5-68A0-4EEE-A898-848C38DF35DF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F36555FB-5A63-42FE-8699-631C674455D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5BBB1B32-C8DF-4EB6-8E89-D47AE04E882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7D5373E3-3B1E-4006-9568-9426294EE7D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378FB39D-6682-4B0D-AA39-F848B859A081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0AD8F532-B561-475C-A23C-17B08437A765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F09CE626-1DDF-4CEC-9AE6-DF49BB63EE1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8EB4B730-9A09-4681-AB74-03C764F3E03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1869E976-7E75-4860-BB93-0652D0A0524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48512F9A-F107-41F7-AB94-EC36E0E241C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7C1BC7E9-325D-4F3D-BC73-96CC6868724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C53D1FD8-82A8-4E8D-8FC8-CE65D46E37FA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F4DA46E2-55D4-4F18-A851-01FD989DBD5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2BA58F5C-8F27-43D5-9A25-8D2586FA09F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B3EE0B61-3FFB-44C7-B6FA-145E1A3F9AA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2DB6E0A2-067F-4DDA-AA40-4ABD068C04A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F8C0BB11-FFCC-4F3A-8A36-12CA2AFA634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888C8078-879C-4B4D-BCF0-129D1F3F714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E7F63A1B-71E4-4DC6-8B08-42FD784249C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C478F4F6-775E-4214-8A87-B81B49467659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04D1EE41-623C-43AE-91BB-640E9EC9CE7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28F4C414-F846-40E5-8E3F-9B54B2ADC4F7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FD80083A-45C0-4ECE-BE50-94E85B96B59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759BA937-FD78-44CE-8B9B-BB8B8D86729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ABBAA3CC-4A4F-47CD-B6C4-8222C8A1311C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FB464BFF-E7CD-4395-8FE9-957EB05CB533}"/>
                </a:ext>
              </a:extLst>
            </p:cNvPr>
            <p:cNvSpPr txBox="1"/>
            <p:nvPr/>
          </p:nvSpPr>
          <p:spPr>
            <a:xfrm>
              <a:off x="10434918" y="380407"/>
              <a:ext cx="1619149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35781" y="307695"/>
            <a:ext cx="505007" cy="64013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79364"/>
              </p:ext>
            </p:extLst>
          </p:nvPr>
        </p:nvGraphicFramePr>
        <p:xfrm>
          <a:off x="318975" y="1371601"/>
          <a:ext cx="11512662" cy="519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335"/>
                <a:gridCol w="4018409"/>
                <a:gridCol w="2314259"/>
                <a:gridCol w="3577528"/>
                <a:gridCol w="1157131"/>
              </a:tblGrid>
              <a:tr h="242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выполнения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 Инвестиционной карты Самарской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инвесторов информационным ресурсом с целью привлечения инвестиций в экономику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и размещение на официальном сайте реестра муниципального имущества и земельных участков, которые могут быть представлены субъектами предпринимательства для строительства капитальных объектов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 о состоянии и перспективах инвестиционной деятельности на территории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«Комитет по управлению муниципальным имуществом муниципального района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и пополнение разделов «Инвестиции»  и «Предпринимательство» на официальном сайте администрации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привлекательного инвестиционного имиджа муниципального района Кинельский Самарской области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доступа к проектам документов территориального планирования. Размещение на официальном сайте администрации муниципального образования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Снятие барьеров для инвестиционной деятельности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«Комитет по управлению муниципальным имуществом муниципального района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Развитие инвестиционной 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паспортов новых инвестиционных площадок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организации новых производств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«Комитет по управлению муниципальным имуществом муниципального района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предложений по развитию инфраструктуры поселений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 сельских поселений муниципального района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согласованию)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предприятий района в выставках, ярмарках, презентациях инвестиционного потенциала района и продукции предприятий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инвестиционного делового потенциала перед целевой аудиторией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189865" y="1227221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РЕСУРСНО-СЫРЬЕВОЙ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Текст 2"/>
          <p:cNvSpPr txBox="1">
            <a:spLocks/>
          </p:cNvSpPr>
          <p:nvPr/>
        </p:nvSpPr>
        <p:spPr>
          <a:xfrm>
            <a:off x="189865" y="1241674"/>
            <a:ext cx="6785093" cy="55206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всю территорию района, в направлении с юго-востока и на северо-запад и с северо-запада на юго-запад проходят две водные артерии: река Самара и ее приток - река Большой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 реки сливаются на западной границе района, образуя большой треугольник междуречья.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почвенный фон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составляет чернозем: выщелоченные и типичные (часто остаточно-карбонатные) в лесостепной и обыкновенные в степной части района.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состав почв района разнообразный – от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тяжелоглинистого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песчаного, но преобладает легкоглинистый – 65,8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(48,3% от общей площади сельскохозяйственных угодий). Тяжело- и среднесуглинистые почвы занимают 15,1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(9,9%), тяжелосуглинистые – 27,1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(17,9%), среднесуглинистые – 25,0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(16,4%), легкосуглинистые – 9,9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(3,6%), супесчаные – 6,9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(4,6%), песчаные – 2,1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(1,4%).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Природно-климатические условия района благоприятны для развития сельскохозяйственного производства.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земельных угодий сельхозугодия занимают 73,4%, в них пашня – 52,4%, леса – 14,0%, и прочие – 2,6%. (в составе прочих угодий – 84% территории занимают неиспользуемые земли). Земли занятые промышленными предприятиями составляют 2,5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железнодорожного транспорта - 1,4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автомобильного транспорта – 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земли прочих несельскохозяйственных предприятий и организаций - 1,4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лесорастительному районированию территория расположена на границе лесостепной и степной зон. Общий запас всех насаждений в районе составляет около 800 тыс.м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ископаемые, находящиеся на территории муниципального района Кинельский: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нефть - 11 разрабатываемых месторождений с запасами более 25 млн. тонн. Ежегодная добыча превышает 2 млн. тонн. Перспективные ресурсы – 19 млн. тонн.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газ, сера, строительные пески, кирпичные и керамзитовые глины, гипс.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400" dirty="0"/>
          </a:p>
        </p:txBody>
      </p:sp>
      <p:grpSp>
        <p:nvGrpSpPr>
          <p:cNvPr id="101" name="Группа 100">
            <a:extLst>
              <a:ext uri="{FF2B5EF4-FFF2-40B4-BE49-F238E27FC236}">
                <a16:creationId xmlns="" xmlns:a16="http://schemas.microsoft.com/office/drawing/2014/main" id="{B11CAB01-4582-424E-9F38-7A47960980BE}"/>
              </a:ext>
            </a:extLst>
          </p:cNvPr>
          <p:cNvGrpSpPr/>
          <p:nvPr/>
        </p:nvGrpSpPr>
        <p:grpSpPr>
          <a:xfrm>
            <a:off x="7081284" y="349323"/>
            <a:ext cx="4972783" cy="524920"/>
            <a:chOff x="7528468" y="349323"/>
            <a:chExt cx="4525599" cy="524920"/>
          </a:xfrm>
        </p:grpSpPr>
        <p:grpSp>
          <p:nvGrpSpPr>
            <p:cNvPr id="102" name="object 6">
              <a:extLst>
                <a:ext uri="{FF2B5EF4-FFF2-40B4-BE49-F238E27FC236}">
                  <a16:creationId xmlns="" xmlns:a16="http://schemas.microsoft.com/office/drawing/2014/main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105" name="object 7">
                <a:extLst>
                  <a:ext uri="{FF2B5EF4-FFF2-40B4-BE49-F238E27FC236}">
                    <a16:creationId xmlns="" xmlns:a16="http://schemas.microsoft.com/office/drawing/2014/main" id="{1ABC88BF-7FFF-7CEC-ED4F-8D01A96F42C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106" name="object 8">
                <a:extLst>
                  <a:ext uri="{FF2B5EF4-FFF2-40B4-BE49-F238E27FC236}">
                    <a16:creationId xmlns="" xmlns:a16="http://schemas.microsoft.com/office/drawing/2014/main" id="{D72BEB1E-0FF4-B3CE-12D6-B5F405F0FBB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107" name="object 9">
                <a:extLst>
                  <a:ext uri="{FF2B5EF4-FFF2-40B4-BE49-F238E27FC236}">
                    <a16:creationId xmlns="" xmlns:a16="http://schemas.microsoft.com/office/drawing/2014/main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">
                <a:extLst>
                  <a:ext uri="{FF2B5EF4-FFF2-40B4-BE49-F238E27FC236}">
                    <a16:creationId xmlns="" xmlns:a16="http://schemas.microsoft.com/office/drawing/2014/main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1">
                <a:extLst>
                  <a:ext uri="{FF2B5EF4-FFF2-40B4-BE49-F238E27FC236}">
                    <a16:creationId xmlns="" xmlns:a16="http://schemas.microsoft.com/office/drawing/2014/main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0" name="object 12">
                <a:extLst>
                  <a:ext uri="{FF2B5EF4-FFF2-40B4-BE49-F238E27FC236}">
                    <a16:creationId xmlns="" xmlns:a16="http://schemas.microsoft.com/office/drawing/2014/main" id="{2AAA3D3D-AB6B-039D-593C-CE836BD00F9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111" name="object 13">
                <a:extLst>
                  <a:ext uri="{FF2B5EF4-FFF2-40B4-BE49-F238E27FC236}">
                    <a16:creationId xmlns="" xmlns:a16="http://schemas.microsoft.com/office/drawing/2014/main" id="{8592841A-EC18-7464-4393-738EFE00FC2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112" name="object 14">
                <a:extLst>
                  <a:ext uri="{FF2B5EF4-FFF2-40B4-BE49-F238E27FC236}">
                    <a16:creationId xmlns="" xmlns:a16="http://schemas.microsoft.com/office/drawing/2014/main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5">
                <a:extLst>
                  <a:ext uri="{FF2B5EF4-FFF2-40B4-BE49-F238E27FC236}">
                    <a16:creationId xmlns="" xmlns:a16="http://schemas.microsoft.com/office/drawing/2014/main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4" name="object 16">
                <a:extLst>
                  <a:ext uri="{FF2B5EF4-FFF2-40B4-BE49-F238E27FC236}">
                    <a16:creationId xmlns="" xmlns:a16="http://schemas.microsoft.com/office/drawing/2014/main" id="{10C9F72C-2653-BDEF-8D7A-96BE1AC1DF2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15" name="object 17">
                <a:extLst>
                  <a:ext uri="{FF2B5EF4-FFF2-40B4-BE49-F238E27FC236}">
                    <a16:creationId xmlns="" xmlns:a16="http://schemas.microsoft.com/office/drawing/2014/main" id="{A84094D4-2490-FE38-745B-A941A2F3CAC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16" name="object 18">
                <a:extLst>
                  <a:ext uri="{FF2B5EF4-FFF2-40B4-BE49-F238E27FC236}">
                    <a16:creationId xmlns="" xmlns:a16="http://schemas.microsoft.com/office/drawing/2014/main" id="{D28EB228-BB9F-6664-4FE3-4AFA63D576C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117" name="object 19">
                <a:extLst>
                  <a:ext uri="{FF2B5EF4-FFF2-40B4-BE49-F238E27FC236}">
                    <a16:creationId xmlns="" xmlns:a16="http://schemas.microsoft.com/office/drawing/2014/main" id="{292183E0-FFB6-F24F-B91B-74EFA0F9AD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118" name="object 20">
                <a:extLst>
                  <a:ext uri="{FF2B5EF4-FFF2-40B4-BE49-F238E27FC236}">
                    <a16:creationId xmlns="" xmlns:a16="http://schemas.microsoft.com/office/drawing/2014/main" id="{030461B9-C591-AAAE-BC83-4EE747135E5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119" name="object 21">
                <a:extLst>
                  <a:ext uri="{FF2B5EF4-FFF2-40B4-BE49-F238E27FC236}">
                    <a16:creationId xmlns="" xmlns:a16="http://schemas.microsoft.com/office/drawing/2014/main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22">
                <a:extLst>
                  <a:ext uri="{FF2B5EF4-FFF2-40B4-BE49-F238E27FC236}">
                    <a16:creationId xmlns="" xmlns:a16="http://schemas.microsoft.com/office/drawing/2014/main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23">
                <a:extLst>
                  <a:ext uri="{FF2B5EF4-FFF2-40B4-BE49-F238E27FC236}">
                    <a16:creationId xmlns="" xmlns:a16="http://schemas.microsoft.com/office/drawing/2014/main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2" name="object 24">
                <a:extLst>
                  <a:ext uri="{FF2B5EF4-FFF2-40B4-BE49-F238E27FC236}">
                    <a16:creationId xmlns="" xmlns:a16="http://schemas.microsoft.com/office/drawing/2014/main" id="{D8CDA463-0AD9-0F43-FEAA-F9261DAF5EB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123" name="object 25">
                <a:extLst>
                  <a:ext uri="{FF2B5EF4-FFF2-40B4-BE49-F238E27FC236}">
                    <a16:creationId xmlns="" xmlns:a16="http://schemas.microsoft.com/office/drawing/2014/main" id="{EABFBE0D-E4C7-1408-20A8-ED3B9F02DBB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124" name="object 26">
                <a:extLst>
                  <a:ext uri="{FF2B5EF4-FFF2-40B4-BE49-F238E27FC236}">
                    <a16:creationId xmlns="" xmlns:a16="http://schemas.microsoft.com/office/drawing/2014/main" id="{1B9BE5FD-4B6D-A48E-F529-3801F7F4B77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25" name="object 27">
                <a:extLst>
                  <a:ext uri="{FF2B5EF4-FFF2-40B4-BE49-F238E27FC236}">
                    <a16:creationId xmlns="" xmlns:a16="http://schemas.microsoft.com/office/drawing/2014/main" id="{90878C5D-452D-B7DB-0449-466D24F2600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26" name="object 28">
                <a:extLst>
                  <a:ext uri="{FF2B5EF4-FFF2-40B4-BE49-F238E27FC236}">
                    <a16:creationId xmlns="" xmlns:a16="http://schemas.microsoft.com/office/drawing/2014/main" id="{F44FA83C-F31A-7E12-F0C1-2E4933325B5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127" name="object 29">
                <a:extLst>
                  <a:ext uri="{FF2B5EF4-FFF2-40B4-BE49-F238E27FC236}">
                    <a16:creationId xmlns="" xmlns:a16="http://schemas.microsoft.com/office/drawing/2014/main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30">
                <a:extLst>
                  <a:ext uri="{FF2B5EF4-FFF2-40B4-BE49-F238E27FC236}">
                    <a16:creationId xmlns="" xmlns:a16="http://schemas.microsoft.com/office/drawing/2014/main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31">
                <a:extLst>
                  <a:ext uri="{FF2B5EF4-FFF2-40B4-BE49-F238E27FC236}">
                    <a16:creationId xmlns="" xmlns:a16="http://schemas.microsoft.com/office/drawing/2014/main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0" name="object 32">
                <a:extLst>
                  <a:ext uri="{FF2B5EF4-FFF2-40B4-BE49-F238E27FC236}">
                    <a16:creationId xmlns="" xmlns:a16="http://schemas.microsoft.com/office/drawing/2014/main" id="{4AE7C3F8-7488-1AB2-AC8E-F249C8974F3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131" name="object 33">
                <a:extLst>
                  <a:ext uri="{FF2B5EF4-FFF2-40B4-BE49-F238E27FC236}">
                    <a16:creationId xmlns="" xmlns:a16="http://schemas.microsoft.com/office/drawing/2014/main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3" name="object 34">
              <a:extLst>
                <a:ext uri="{FF2B5EF4-FFF2-40B4-BE49-F238E27FC236}">
                  <a16:creationId xmlns="" xmlns:a16="http://schemas.microsoft.com/office/drawing/2014/main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object 34">
              <a:extLst>
                <a:ext uri="{FF2B5EF4-FFF2-40B4-BE49-F238E27FC236}">
                  <a16:creationId xmlns="" xmlns:a16="http://schemas.microsoft.com/office/drawing/2014/main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719" y="359588"/>
            <a:ext cx="391050" cy="50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3285" y="1211354"/>
            <a:ext cx="5039371" cy="53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8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235574"/>
            <a:ext cx="5265503" cy="74956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4369766" y="296798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5147403" y="427196"/>
            <a:ext cx="2285697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40507D0-0853-4DA8-F552-148578F8B3C8}"/>
              </a:ext>
            </a:extLst>
          </p:cNvPr>
          <p:cNvGrpSpPr/>
          <p:nvPr/>
        </p:nvGrpSpPr>
        <p:grpSpPr>
          <a:xfrm>
            <a:off x="6472222" y="4491498"/>
            <a:ext cx="1737606" cy="1735958"/>
            <a:chOff x="1363840" y="5010746"/>
            <a:chExt cx="1083513" cy="1082485"/>
          </a:xfrm>
        </p:grpSpPr>
        <p:grpSp>
          <p:nvGrpSpPr>
            <p:cNvPr id="3" name="object 106">
              <a:extLst>
                <a:ext uri="{FF2B5EF4-FFF2-40B4-BE49-F238E27FC236}">
                  <a16:creationId xmlns="" xmlns:a16="http://schemas.microsoft.com/office/drawing/2014/main" id="{6079DF60-20AA-79B5-7E3D-F1A297CB726C}"/>
                </a:ext>
              </a:extLst>
            </p:cNvPr>
            <p:cNvGrpSpPr/>
            <p:nvPr/>
          </p:nvGrpSpPr>
          <p:grpSpPr>
            <a:xfrm>
              <a:off x="1363840" y="5010746"/>
              <a:ext cx="953135" cy="1082040"/>
              <a:chOff x="1363840" y="5010746"/>
              <a:chExt cx="953135" cy="1082040"/>
            </a:xfrm>
          </p:grpSpPr>
          <p:sp>
            <p:nvSpPr>
              <p:cNvPr id="18" name="object 107">
                <a:extLst>
                  <a:ext uri="{FF2B5EF4-FFF2-40B4-BE49-F238E27FC236}">
                    <a16:creationId xmlns="" xmlns:a16="http://schemas.microsoft.com/office/drawing/2014/main" id="{93427ABB-A059-116C-F21A-A4669703ED71}"/>
                  </a:ext>
                </a:extLst>
              </p:cNvPr>
              <p:cNvSpPr/>
              <p:nvPr/>
            </p:nvSpPr>
            <p:spPr>
              <a:xfrm>
                <a:off x="1363840" y="5010746"/>
                <a:ext cx="476884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476885" h="1082039">
                    <a:moveTo>
                      <a:pt x="129959" y="476059"/>
                    </a:moveTo>
                    <a:lnTo>
                      <a:pt x="86639" y="47605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0" y="476059"/>
                    </a:lnTo>
                    <a:lnTo>
                      <a:pt x="0" y="649173"/>
                    </a:lnTo>
                    <a:lnTo>
                      <a:pt x="43319" y="649173"/>
                    </a:lnTo>
                    <a:lnTo>
                      <a:pt x="43319" y="605891"/>
                    </a:lnTo>
                    <a:lnTo>
                      <a:pt x="86639" y="605891"/>
                    </a:lnTo>
                    <a:lnTo>
                      <a:pt x="86639" y="562610"/>
                    </a:lnTo>
                    <a:lnTo>
                      <a:pt x="129959" y="562610"/>
                    </a:lnTo>
                    <a:lnTo>
                      <a:pt x="129959" y="476059"/>
                    </a:lnTo>
                    <a:close/>
                  </a:path>
                  <a:path w="476885" h="1082039">
                    <a:moveTo>
                      <a:pt x="173278" y="432777"/>
                    </a:moveTo>
                    <a:lnTo>
                      <a:pt x="129959" y="432777"/>
                    </a:lnTo>
                    <a:lnTo>
                      <a:pt x="129959" y="476059"/>
                    </a:lnTo>
                    <a:lnTo>
                      <a:pt x="173278" y="476059"/>
                    </a:lnTo>
                    <a:lnTo>
                      <a:pt x="173278" y="432777"/>
                    </a:lnTo>
                    <a:close/>
                  </a:path>
                  <a:path w="476885" h="1082039">
                    <a:moveTo>
                      <a:pt x="173278" y="346227"/>
                    </a:moveTo>
                    <a:lnTo>
                      <a:pt x="129959" y="346227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0" y="346227"/>
                    </a:lnTo>
                    <a:lnTo>
                      <a:pt x="0" y="432777"/>
                    </a:lnTo>
                    <a:lnTo>
                      <a:pt x="43319" y="43277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129959" y="432777"/>
                    </a:lnTo>
                    <a:lnTo>
                      <a:pt x="129959" y="389509"/>
                    </a:lnTo>
                    <a:lnTo>
                      <a:pt x="173278" y="389509"/>
                    </a:lnTo>
                    <a:lnTo>
                      <a:pt x="173278" y="346227"/>
                    </a:lnTo>
                    <a:close/>
                  </a:path>
                  <a:path w="476885" h="1082039">
                    <a:moveTo>
                      <a:pt x="216598" y="865555"/>
                    </a:moveTo>
                    <a:lnTo>
                      <a:pt x="173278" y="865555"/>
                    </a:lnTo>
                    <a:lnTo>
                      <a:pt x="129959" y="865555"/>
                    </a:lnTo>
                    <a:lnTo>
                      <a:pt x="86639" y="865555"/>
                    </a:lnTo>
                    <a:lnTo>
                      <a:pt x="86639" y="995387"/>
                    </a:lnTo>
                    <a:lnTo>
                      <a:pt x="129959" y="995387"/>
                    </a:lnTo>
                    <a:lnTo>
                      <a:pt x="173278" y="995387"/>
                    </a:lnTo>
                    <a:lnTo>
                      <a:pt x="216598" y="995387"/>
                    </a:lnTo>
                    <a:lnTo>
                      <a:pt x="216598" y="865555"/>
                    </a:lnTo>
                    <a:close/>
                  </a:path>
                  <a:path w="476885" h="1082039">
                    <a:moveTo>
                      <a:pt x="216598" y="519341"/>
                    </a:moveTo>
                    <a:lnTo>
                      <a:pt x="173278" y="519341"/>
                    </a:lnTo>
                    <a:lnTo>
                      <a:pt x="173278" y="562610"/>
                    </a:lnTo>
                    <a:lnTo>
                      <a:pt x="129959" y="562610"/>
                    </a:lnTo>
                    <a:lnTo>
                      <a:pt x="129959" y="605891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16598" y="519341"/>
                    </a:lnTo>
                    <a:close/>
                  </a:path>
                  <a:path w="476885" h="1082039">
                    <a:moveTo>
                      <a:pt x="216598" y="86563"/>
                    </a:move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86639" y="86563"/>
                    </a:lnTo>
                    <a:lnTo>
                      <a:pt x="86639" y="216408"/>
                    </a:lnTo>
                    <a:lnTo>
                      <a:pt x="129959" y="216408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16598" y="86563"/>
                    </a:lnTo>
                    <a:close/>
                  </a:path>
                  <a:path w="476885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476885" h="1082039">
                    <a:moveTo>
                      <a:pt x="303237" y="779005"/>
                    </a:moveTo>
                    <a:lnTo>
                      <a:pt x="259918" y="779005"/>
                    </a:lnTo>
                    <a:lnTo>
                      <a:pt x="259918" y="822286"/>
                    </a:lnTo>
                    <a:lnTo>
                      <a:pt x="259918" y="1038669"/>
                    </a:lnTo>
                    <a:lnTo>
                      <a:pt x="43319" y="1038669"/>
                    </a:lnTo>
                    <a:lnTo>
                      <a:pt x="43319" y="822286"/>
                    </a:lnTo>
                    <a:lnTo>
                      <a:pt x="259918" y="822286"/>
                    </a:lnTo>
                    <a:lnTo>
                      <a:pt x="259918" y="779005"/>
                    </a:lnTo>
                    <a:lnTo>
                      <a:pt x="0" y="779005"/>
                    </a:lnTo>
                    <a:lnTo>
                      <a:pt x="0" y="1081951"/>
                    </a:lnTo>
                    <a:lnTo>
                      <a:pt x="303237" y="1081951"/>
                    </a:lnTo>
                    <a:lnTo>
                      <a:pt x="303237" y="779005"/>
                    </a:lnTo>
                    <a:close/>
                  </a:path>
                  <a:path w="476885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216598" y="692442"/>
                    </a:lnTo>
                    <a:lnTo>
                      <a:pt x="173278" y="692442"/>
                    </a:lnTo>
                    <a:lnTo>
                      <a:pt x="173278" y="649173"/>
                    </a:lnTo>
                    <a:lnTo>
                      <a:pt x="129959" y="649173"/>
                    </a:lnTo>
                    <a:lnTo>
                      <a:pt x="129959" y="605891"/>
                    </a:lnTo>
                    <a:lnTo>
                      <a:pt x="86639" y="605891"/>
                    </a:lnTo>
                    <a:lnTo>
                      <a:pt x="86639" y="649173"/>
                    </a:lnTo>
                    <a:lnTo>
                      <a:pt x="43319" y="649173"/>
                    </a:lnTo>
                    <a:lnTo>
                      <a:pt x="43319" y="692442"/>
                    </a:lnTo>
                    <a:lnTo>
                      <a:pt x="0" y="692442"/>
                    </a:lnTo>
                    <a:lnTo>
                      <a:pt x="0" y="735723"/>
                    </a:lnTo>
                    <a:lnTo>
                      <a:pt x="216598" y="735723"/>
                    </a:lnTo>
                    <a:lnTo>
                      <a:pt x="216598" y="692454"/>
                    </a:lnTo>
                    <a:lnTo>
                      <a:pt x="259918" y="692454"/>
                    </a:lnTo>
                    <a:lnTo>
                      <a:pt x="259918" y="735723"/>
                    </a:lnTo>
                    <a:lnTo>
                      <a:pt x="303237" y="735723"/>
                    </a:lnTo>
                    <a:lnTo>
                      <a:pt x="303237" y="692442"/>
                    </a:lnTo>
                    <a:close/>
                  </a:path>
                  <a:path w="476885" h="1082039">
                    <a:moveTo>
                      <a:pt x="303237" y="605891"/>
                    </a:moveTo>
                    <a:lnTo>
                      <a:pt x="259918" y="605891"/>
                    </a:lnTo>
                    <a:lnTo>
                      <a:pt x="259918" y="649173"/>
                    </a:lnTo>
                    <a:lnTo>
                      <a:pt x="303237" y="649173"/>
                    </a:lnTo>
                    <a:lnTo>
                      <a:pt x="303237" y="605891"/>
                    </a:lnTo>
                    <a:close/>
                  </a:path>
                  <a:path w="476885" h="1082039">
                    <a:moveTo>
                      <a:pt x="303237" y="519341"/>
                    </a:moveTo>
                    <a:lnTo>
                      <a:pt x="259918" y="519341"/>
                    </a:lnTo>
                    <a:lnTo>
                      <a:pt x="259918" y="562622"/>
                    </a:lnTo>
                    <a:lnTo>
                      <a:pt x="303237" y="562622"/>
                    </a:lnTo>
                    <a:lnTo>
                      <a:pt x="303237" y="519341"/>
                    </a:lnTo>
                    <a:close/>
                  </a:path>
                  <a:path w="476885" h="1082039">
                    <a:moveTo>
                      <a:pt x="303237" y="432777"/>
                    </a:moveTo>
                    <a:lnTo>
                      <a:pt x="259918" y="432777"/>
                    </a:lnTo>
                    <a:lnTo>
                      <a:pt x="259918" y="389509"/>
                    </a:lnTo>
                    <a:lnTo>
                      <a:pt x="216598" y="389509"/>
                    </a:lnTo>
                    <a:lnTo>
                      <a:pt x="216598" y="432790"/>
                    </a:lnTo>
                    <a:lnTo>
                      <a:pt x="259918" y="432790"/>
                    </a:lnTo>
                    <a:lnTo>
                      <a:pt x="259918" y="476059"/>
                    </a:lnTo>
                    <a:lnTo>
                      <a:pt x="303237" y="476059"/>
                    </a:lnTo>
                    <a:lnTo>
                      <a:pt x="303237" y="432777"/>
                    </a:lnTo>
                    <a:close/>
                  </a:path>
                  <a:path w="476885" h="1082039">
                    <a:moveTo>
                      <a:pt x="303237" y="346227"/>
                    </a:moveTo>
                    <a:lnTo>
                      <a:pt x="259918" y="346227"/>
                    </a:lnTo>
                    <a:lnTo>
                      <a:pt x="259918" y="389509"/>
                    </a:lnTo>
                    <a:lnTo>
                      <a:pt x="303237" y="389509"/>
                    </a:lnTo>
                    <a:lnTo>
                      <a:pt x="303237" y="346227"/>
                    </a:lnTo>
                    <a:close/>
                  </a:path>
                  <a:path w="476885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43281"/>
                    </a:lnTo>
                    <a:lnTo>
                      <a:pt x="259918" y="259664"/>
                    </a:lnTo>
                    <a:lnTo>
                      <a:pt x="43319" y="259664"/>
                    </a:lnTo>
                    <a:lnTo>
                      <a:pt x="43319" y="43281"/>
                    </a:lnTo>
                    <a:lnTo>
                      <a:pt x="259918" y="43281"/>
                    </a:lnTo>
                    <a:lnTo>
                      <a:pt x="259918" y="0"/>
                    </a:lnTo>
                    <a:lnTo>
                      <a:pt x="0" y="0"/>
                    </a:lnTo>
                    <a:lnTo>
                      <a:pt x="0" y="302945"/>
                    </a:lnTo>
                    <a:lnTo>
                      <a:pt x="303237" y="302945"/>
                    </a:lnTo>
                    <a:lnTo>
                      <a:pt x="303237" y="0"/>
                    </a:lnTo>
                    <a:close/>
                  </a:path>
                  <a:path w="476885" h="1082039">
                    <a:moveTo>
                      <a:pt x="346570" y="605891"/>
                    </a:moveTo>
                    <a:lnTo>
                      <a:pt x="303250" y="605891"/>
                    </a:lnTo>
                    <a:lnTo>
                      <a:pt x="30325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close/>
                  </a:path>
                  <a:path w="476885" h="1082039">
                    <a:moveTo>
                      <a:pt x="389890" y="735723"/>
                    </a:moveTo>
                    <a:lnTo>
                      <a:pt x="346570" y="735723"/>
                    </a:lnTo>
                    <a:lnTo>
                      <a:pt x="346570" y="779005"/>
                    </a:lnTo>
                    <a:lnTo>
                      <a:pt x="389890" y="779005"/>
                    </a:lnTo>
                    <a:lnTo>
                      <a:pt x="389890" y="735723"/>
                    </a:lnTo>
                    <a:close/>
                  </a:path>
                  <a:path w="476885" h="1082039">
                    <a:moveTo>
                      <a:pt x="389890" y="259664"/>
                    </a:moveTo>
                    <a:lnTo>
                      <a:pt x="346570" y="259664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389890" y="259664"/>
                    </a:lnTo>
                    <a:close/>
                  </a:path>
                  <a:path w="476885" h="1082039">
                    <a:moveTo>
                      <a:pt x="389890" y="0"/>
                    </a:moveTo>
                    <a:lnTo>
                      <a:pt x="346570" y="0"/>
                    </a:lnTo>
                    <a:lnTo>
                      <a:pt x="346570" y="43281"/>
                    </a:lnTo>
                    <a:lnTo>
                      <a:pt x="389890" y="43281"/>
                    </a:lnTo>
                    <a:lnTo>
                      <a:pt x="389890" y="0"/>
                    </a:lnTo>
                    <a:close/>
                  </a:path>
                  <a:path w="476885" h="1082039">
                    <a:moveTo>
                      <a:pt x="433209" y="952119"/>
                    </a:move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346570" y="908837"/>
                    </a:lnTo>
                    <a:lnTo>
                      <a:pt x="346570" y="1081951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33209" y="952119"/>
                    </a:lnTo>
                    <a:close/>
                  </a:path>
                  <a:path w="476885" h="1082039">
                    <a:moveTo>
                      <a:pt x="433209" y="865555"/>
                    </a:moveTo>
                    <a:lnTo>
                      <a:pt x="389890" y="865555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close/>
                  </a:path>
                  <a:path w="476885" h="1082039">
                    <a:moveTo>
                      <a:pt x="433209" y="605891"/>
                    </a:moveTo>
                    <a:lnTo>
                      <a:pt x="389890" y="605891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92454"/>
                    </a:lnTo>
                    <a:lnTo>
                      <a:pt x="389890" y="692454"/>
                    </a:lnTo>
                    <a:lnTo>
                      <a:pt x="433209" y="692442"/>
                    </a:lnTo>
                    <a:lnTo>
                      <a:pt x="433209" y="605891"/>
                    </a:lnTo>
                    <a:close/>
                  </a:path>
                  <a:path w="476885" h="1082039">
                    <a:moveTo>
                      <a:pt x="476529" y="692442"/>
                    </a:moveTo>
                    <a:lnTo>
                      <a:pt x="433209" y="692442"/>
                    </a:lnTo>
                    <a:lnTo>
                      <a:pt x="433209" y="865555"/>
                    </a:lnTo>
                    <a:lnTo>
                      <a:pt x="476529" y="865555"/>
                    </a:lnTo>
                    <a:lnTo>
                      <a:pt x="476529" y="692442"/>
                    </a:lnTo>
                    <a:close/>
                  </a:path>
                  <a:path w="476885" h="1082039">
                    <a:moveTo>
                      <a:pt x="476529" y="216408"/>
                    </a:moveTo>
                    <a:lnTo>
                      <a:pt x="433209" y="216408"/>
                    </a:lnTo>
                    <a:lnTo>
                      <a:pt x="433209" y="432777"/>
                    </a:lnTo>
                    <a:lnTo>
                      <a:pt x="389890" y="432777"/>
                    </a:lnTo>
                    <a:lnTo>
                      <a:pt x="389890" y="476059"/>
                    </a:lnTo>
                    <a:lnTo>
                      <a:pt x="389890" y="519341"/>
                    </a:lnTo>
                    <a:lnTo>
                      <a:pt x="346570" y="519341"/>
                    </a:lnTo>
                    <a:lnTo>
                      <a:pt x="346570" y="476059"/>
                    </a:lnTo>
                    <a:lnTo>
                      <a:pt x="389890" y="476059"/>
                    </a:lnTo>
                    <a:lnTo>
                      <a:pt x="389890" y="432777"/>
                    </a:lnTo>
                    <a:lnTo>
                      <a:pt x="389890" y="346227"/>
                    </a:lnTo>
                    <a:lnTo>
                      <a:pt x="346570" y="346227"/>
                    </a:lnTo>
                    <a:lnTo>
                      <a:pt x="346570" y="432777"/>
                    </a:lnTo>
                    <a:lnTo>
                      <a:pt x="303250" y="432777"/>
                    </a:lnTo>
                    <a:lnTo>
                      <a:pt x="303250" y="562610"/>
                    </a:lnTo>
                    <a:lnTo>
                      <a:pt x="346570" y="562610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389890" y="562610"/>
                    </a:lnTo>
                    <a:lnTo>
                      <a:pt x="433209" y="562610"/>
                    </a:lnTo>
                    <a:lnTo>
                      <a:pt x="476529" y="562635"/>
                    </a:lnTo>
                    <a:lnTo>
                      <a:pt x="476529" y="216408"/>
                    </a:lnTo>
                    <a:close/>
                  </a:path>
                  <a:path w="476885" h="1082039">
                    <a:moveTo>
                      <a:pt x="476529" y="0"/>
                    </a:moveTo>
                    <a:lnTo>
                      <a:pt x="433209" y="0"/>
                    </a:lnTo>
                    <a:lnTo>
                      <a:pt x="433209" y="43281"/>
                    </a:lnTo>
                    <a:lnTo>
                      <a:pt x="389890" y="43281"/>
                    </a:lnTo>
                    <a:lnTo>
                      <a:pt x="389890" y="86563"/>
                    </a:lnTo>
                    <a:lnTo>
                      <a:pt x="346570" y="86563"/>
                    </a:lnTo>
                    <a:lnTo>
                      <a:pt x="346570" y="216408"/>
                    </a:lnTo>
                    <a:lnTo>
                      <a:pt x="389890" y="216408"/>
                    </a:lnTo>
                    <a:lnTo>
                      <a:pt x="389890" y="173126"/>
                    </a:lnTo>
                    <a:lnTo>
                      <a:pt x="433209" y="173126"/>
                    </a:lnTo>
                    <a:lnTo>
                      <a:pt x="476529" y="173113"/>
                    </a:lnTo>
                    <a:lnTo>
                      <a:pt x="4765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bject 108">
                <a:extLst>
                  <a:ext uri="{FF2B5EF4-FFF2-40B4-BE49-F238E27FC236}">
                    <a16:creationId xmlns="" xmlns:a16="http://schemas.microsoft.com/office/drawing/2014/main" id="{13C507B0-3F3A-7D28-B24F-13DD466232C4}"/>
                  </a:ext>
                </a:extLst>
              </p:cNvPr>
              <p:cNvSpPr/>
              <p:nvPr/>
            </p:nvSpPr>
            <p:spPr>
              <a:xfrm>
                <a:off x="1797050" y="5010746"/>
                <a:ext cx="520065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1082039">
                    <a:moveTo>
                      <a:pt x="43319" y="1038669"/>
                    </a:moveTo>
                    <a:lnTo>
                      <a:pt x="0" y="1038669"/>
                    </a:lnTo>
                    <a:lnTo>
                      <a:pt x="0" y="1081951"/>
                    </a:lnTo>
                    <a:lnTo>
                      <a:pt x="43319" y="1081951"/>
                    </a:lnTo>
                    <a:lnTo>
                      <a:pt x="43319" y="1038669"/>
                    </a:lnTo>
                    <a:close/>
                  </a:path>
                  <a:path w="520064" h="1082039">
                    <a:moveTo>
                      <a:pt x="43319" y="692442"/>
                    </a:moveTo>
                    <a:lnTo>
                      <a:pt x="0" y="692442"/>
                    </a:lnTo>
                    <a:lnTo>
                      <a:pt x="0" y="865555"/>
                    </a:lnTo>
                    <a:lnTo>
                      <a:pt x="43319" y="865555"/>
                    </a:lnTo>
                    <a:lnTo>
                      <a:pt x="43319" y="692442"/>
                    </a:lnTo>
                    <a:close/>
                  </a:path>
                  <a:path w="520064" h="1082039">
                    <a:moveTo>
                      <a:pt x="173278" y="605891"/>
                    </a:moveTo>
                    <a:lnTo>
                      <a:pt x="129959" y="605891"/>
                    </a:lnTo>
                    <a:lnTo>
                      <a:pt x="129959" y="649173"/>
                    </a:lnTo>
                    <a:lnTo>
                      <a:pt x="173278" y="649173"/>
                    </a:lnTo>
                    <a:lnTo>
                      <a:pt x="173278" y="605891"/>
                    </a:lnTo>
                    <a:close/>
                  </a:path>
                  <a:path w="520064" h="1082039">
                    <a:moveTo>
                      <a:pt x="173278" y="0"/>
                    </a:moveTo>
                    <a:lnTo>
                      <a:pt x="129959" y="0"/>
                    </a:lnTo>
                    <a:lnTo>
                      <a:pt x="86639" y="0"/>
                    </a:lnTo>
                    <a:lnTo>
                      <a:pt x="86639" y="43281"/>
                    </a:lnTo>
                    <a:lnTo>
                      <a:pt x="43319" y="43281"/>
                    </a:lnTo>
                    <a:lnTo>
                      <a:pt x="43319" y="86563"/>
                    </a:lnTo>
                    <a:lnTo>
                      <a:pt x="86639" y="86563"/>
                    </a:lnTo>
                    <a:lnTo>
                      <a:pt x="129959" y="86550"/>
                    </a:lnTo>
                    <a:lnTo>
                      <a:pt x="129959" y="43281"/>
                    </a:lnTo>
                    <a:lnTo>
                      <a:pt x="173278" y="43281"/>
                    </a:lnTo>
                    <a:lnTo>
                      <a:pt x="173278" y="0"/>
                    </a:lnTo>
                    <a:close/>
                  </a:path>
                  <a:path w="520064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520064" h="1082039">
                    <a:moveTo>
                      <a:pt x="259918" y="302945"/>
                    </a:moveTo>
                    <a:lnTo>
                      <a:pt x="216598" y="302945"/>
                    </a:lnTo>
                    <a:lnTo>
                      <a:pt x="216598" y="346227"/>
                    </a:lnTo>
                    <a:lnTo>
                      <a:pt x="259918" y="346227"/>
                    </a:lnTo>
                    <a:lnTo>
                      <a:pt x="259918" y="302945"/>
                    </a:lnTo>
                    <a:close/>
                  </a:path>
                  <a:path w="520064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173278" y="649173"/>
                    </a:lnTo>
                    <a:lnTo>
                      <a:pt x="173278" y="692442"/>
                    </a:lnTo>
                    <a:lnTo>
                      <a:pt x="129959" y="692442"/>
                    </a:lnTo>
                    <a:lnTo>
                      <a:pt x="129959" y="735723"/>
                    </a:lnTo>
                    <a:lnTo>
                      <a:pt x="173278" y="735723"/>
                    </a:lnTo>
                    <a:lnTo>
                      <a:pt x="216598" y="735723"/>
                    </a:lnTo>
                    <a:lnTo>
                      <a:pt x="259918" y="735723"/>
                    </a:lnTo>
                    <a:lnTo>
                      <a:pt x="259918" y="822286"/>
                    </a:lnTo>
                    <a:lnTo>
                      <a:pt x="216598" y="822286"/>
                    </a:lnTo>
                    <a:lnTo>
                      <a:pt x="216598" y="779005"/>
                    </a:lnTo>
                    <a:lnTo>
                      <a:pt x="173278" y="779005"/>
                    </a:lnTo>
                    <a:lnTo>
                      <a:pt x="129959" y="779005"/>
                    </a:lnTo>
                    <a:lnTo>
                      <a:pt x="129959" y="822286"/>
                    </a:lnTo>
                    <a:lnTo>
                      <a:pt x="173278" y="822286"/>
                    </a:lnTo>
                    <a:lnTo>
                      <a:pt x="173278" y="952119"/>
                    </a:lnTo>
                    <a:lnTo>
                      <a:pt x="129959" y="952119"/>
                    </a:lnTo>
                    <a:lnTo>
                      <a:pt x="129959" y="908837"/>
                    </a:lnTo>
                    <a:lnTo>
                      <a:pt x="86639" y="908837"/>
                    </a:lnTo>
                    <a:lnTo>
                      <a:pt x="86639" y="865568"/>
                    </a:lnTo>
                    <a:lnTo>
                      <a:pt x="129959" y="865568"/>
                    </a:lnTo>
                    <a:lnTo>
                      <a:pt x="129959" y="822286"/>
                    </a:lnTo>
                    <a:lnTo>
                      <a:pt x="86639" y="822286"/>
                    </a:lnTo>
                    <a:lnTo>
                      <a:pt x="86639" y="865555"/>
                    </a:lnTo>
                    <a:lnTo>
                      <a:pt x="43319" y="865555"/>
                    </a:lnTo>
                    <a:lnTo>
                      <a:pt x="43319" y="952119"/>
                    </a:lnTo>
                    <a:lnTo>
                      <a:pt x="0" y="952119"/>
                    </a:lnTo>
                    <a:lnTo>
                      <a:pt x="0" y="995400"/>
                    </a:lnTo>
                    <a:lnTo>
                      <a:pt x="43319" y="995400"/>
                    </a:lnTo>
                    <a:lnTo>
                      <a:pt x="86639" y="995387"/>
                    </a:lnTo>
                    <a:lnTo>
                      <a:pt x="86639" y="1038669"/>
                    </a:lnTo>
                    <a:lnTo>
                      <a:pt x="129959" y="1038669"/>
                    </a:lnTo>
                    <a:lnTo>
                      <a:pt x="129959" y="1081951"/>
                    </a:lnTo>
                    <a:lnTo>
                      <a:pt x="173278" y="1081951"/>
                    </a:lnTo>
                    <a:lnTo>
                      <a:pt x="216598" y="1081951"/>
                    </a:lnTo>
                    <a:lnTo>
                      <a:pt x="216598" y="1038669"/>
                    </a:lnTo>
                    <a:lnTo>
                      <a:pt x="173278" y="1038669"/>
                    </a:lnTo>
                    <a:lnTo>
                      <a:pt x="173278" y="995400"/>
                    </a:lnTo>
                    <a:lnTo>
                      <a:pt x="216598" y="995400"/>
                    </a:lnTo>
                    <a:lnTo>
                      <a:pt x="216598" y="1038669"/>
                    </a:lnTo>
                    <a:lnTo>
                      <a:pt x="259918" y="1038669"/>
                    </a:lnTo>
                    <a:lnTo>
                      <a:pt x="259918" y="908837"/>
                    </a:lnTo>
                    <a:lnTo>
                      <a:pt x="216598" y="908837"/>
                    </a:lnTo>
                    <a:lnTo>
                      <a:pt x="216598" y="865568"/>
                    </a:lnTo>
                    <a:lnTo>
                      <a:pt x="259918" y="865568"/>
                    </a:lnTo>
                    <a:lnTo>
                      <a:pt x="259918" y="908837"/>
                    </a:lnTo>
                    <a:lnTo>
                      <a:pt x="303237" y="908837"/>
                    </a:lnTo>
                    <a:lnTo>
                      <a:pt x="303237" y="692442"/>
                    </a:lnTo>
                    <a:close/>
                  </a:path>
                  <a:path w="520064" h="1082039">
                    <a:moveTo>
                      <a:pt x="303237" y="562610"/>
                    </a:moveTo>
                    <a:lnTo>
                      <a:pt x="259918" y="562610"/>
                    </a:lnTo>
                    <a:lnTo>
                      <a:pt x="216598" y="562610"/>
                    </a:lnTo>
                    <a:lnTo>
                      <a:pt x="216598" y="519341"/>
                    </a:lnTo>
                    <a:lnTo>
                      <a:pt x="173278" y="519341"/>
                    </a:lnTo>
                    <a:lnTo>
                      <a:pt x="173278" y="476059"/>
                    </a:lnTo>
                    <a:lnTo>
                      <a:pt x="216598" y="476059"/>
                    </a:lnTo>
                    <a:lnTo>
                      <a:pt x="216598" y="346227"/>
                    </a:lnTo>
                    <a:lnTo>
                      <a:pt x="173278" y="346227"/>
                    </a:lnTo>
                    <a:lnTo>
                      <a:pt x="173278" y="432777"/>
                    </a:lnTo>
                    <a:lnTo>
                      <a:pt x="129959" y="432777"/>
                    </a:lnTo>
                    <a:lnTo>
                      <a:pt x="129959" y="259689"/>
                    </a:lnTo>
                    <a:lnTo>
                      <a:pt x="173278" y="259689"/>
                    </a:lnTo>
                    <a:lnTo>
                      <a:pt x="173278" y="302945"/>
                    </a:lnTo>
                    <a:lnTo>
                      <a:pt x="216598" y="302945"/>
                    </a:lnTo>
                    <a:lnTo>
                      <a:pt x="216598" y="259664"/>
                    </a:lnTo>
                    <a:lnTo>
                      <a:pt x="173278" y="259664"/>
                    </a:lnTo>
                    <a:lnTo>
                      <a:pt x="173278" y="216408"/>
                    </a:lnTo>
                    <a:lnTo>
                      <a:pt x="129959" y="216408"/>
                    </a:lnTo>
                    <a:lnTo>
                      <a:pt x="129959" y="259664"/>
                    </a:lnTo>
                    <a:lnTo>
                      <a:pt x="86639" y="259664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86639" y="476059"/>
                    </a:lnTo>
                    <a:lnTo>
                      <a:pt x="129959" y="476059"/>
                    </a:lnTo>
                    <a:lnTo>
                      <a:pt x="129959" y="519341"/>
                    </a:lnTo>
                    <a:lnTo>
                      <a:pt x="86639" y="519341"/>
                    </a:lnTo>
                    <a:lnTo>
                      <a:pt x="86639" y="562610"/>
                    </a:lnTo>
                    <a:lnTo>
                      <a:pt x="43319" y="562610"/>
                    </a:lnTo>
                    <a:lnTo>
                      <a:pt x="43319" y="692442"/>
                    </a:lnTo>
                    <a:lnTo>
                      <a:pt x="86639" y="692442"/>
                    </a:lnTo>
                    <a:lnTo>
                      <a:pt x="86639" y="605891"/>
                    </a:lnTo>
                    <a:lnTo>
                      <a:pt x="129959" y="605891"/>
                    </a:lnTo>
                    <a:lnTo>
                      <a:pt x="129959" y="562610"/>
                    </a:lnTo>
                    <a:lnTo>
                      <a:pt x="173278" y="562610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59918" y="605891"/>
                    </a:lnTo>
                    <a:lnTo>
                      <a:pt x="303237" y="605891"/>
                    </a:lnTo>
                    <a:lnTo>
                      <a:pt x="303237" y="562610"/>
                    </a:lnTo>
                    <a:close/>
                  </a:path>
                  <a:path w="520064" h="1082039">
                    <a:moveTo>
                      <a:pt x="303237" y="389509"/>
                    </a:moveTo>
                    <a:lnTo>
                      <a:pt x="259918" y="389509"/>
                    </a:lnTo>
                    <a:lnTo>
                      <a:pt x="259918" y="432790"/>
                    </a:lnTo>
                    <a:lnTo>
                      <a:pt x="303237" y="432790"/>
                    </a:lnTo>
                    <a:lnTo>
                      <a:pt x="303237" y="389509"/>
                    </a:lnTo>
                    <a:close/>
                  </a:path>
                  <a:path w="520064" h="1082039">
                    <a:moveTo>
                      <a:pt x="303237" y="259664"/>
                    </a:moveTo>
                    <a:lnTo>
                      <a:pt x="259918" y="259664"/>
                    </a:lnTo>
                    <a:lnTo>
                      <a:pt x="259918" y="302945"/>
                    </a:lnTo>
                    <a:lnTo>
                      <a:pt x="303237" y="302945"/>
                    </a:lnTo>
                    <a:lnTo>
                      <a:pt x="303237" y="259664"/>
                    </a:lnTo>
                    <a:close/>
                  </a:path>
                  <a:path w="520064" h="1082039">
                    <a:moveTo>
                      <a:pt x="303237" y="173113"/>
                    </a:moveTo>
                    <a:lnTo>
                      <a:pt x="259918" y="173113"/>
                    </a:lnTo>
                    <a:lnTo>
                      <a:pt x="259918" y="129832"/>
                    </a:lnTo>
                    <a:lnTo>
                      <a:pt x="216598" y="129832"/>
                    </a:lnTo>
                    <a:lnTo>
                      <a:pt x="216598" y="86563"/>
                    </a:ln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129959" y="129832"/>
                    </a:lnTo>
                    <a:lnTo>
                      <a:pt x="86639" y="129832"/>
                    </a:lnTo>
                    <a:lnTo>
                      <a:pt x="86639" y="173113"/>
                    </a:lnTo>
                    <a:lnTo>
                      <a:pt x="43319" y="173113"/>
                    </a:lnTo>
                    <a:lnTo>
                      <a:pt x="43319" y="259664"/>
                    </a:lnTo>
                    <a:lnTo>
                      <a:pt x="86639" y="259664"/>
                    </a:lnTo>
                    <a:lnTo>
                      <a:pt x="86639" y="216395"/>
                    </a:lnTo>
                    <a:lnTo>
                      <a:pt x="129959" y="216395"/>
                    </a:lnTo>
                    <a:lnTo>
                      <a:pt x="129959" y="173113"/>
                    </a:lnTo>
                    <a:lnTo>
                      <a:pt x="173278" y="173113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59918" y="216395"/>
                    </a:lnTo>
                    <a:lnTo>
                      <a:pt x="303237" y="216395"/>
                    </a:lnTo>
                    <a:lnTo>
                      <a:pt x="303237" y="173113"/>
                    </a:lnTo>
                    <a:close/>
                  </a:path>
                  <a:path w="520064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129832"/>
                    </a:lnTo>
                    <a:lnTo>
                      <a:pt x="303237" y="129832"/>
                    </a:lnTo>
                    <a:lnTo>
                      <a:pt x="303237" y="0"/>
                    </a:lnTo>
                    <a:close/>
                  </a:path>
                  <a:path w="520064" h="1082039">
                    <a:moveTo>
                      <a:pt x="346570" y="1038669"/>
                    </a:moveTo>
                    <a:lnTo>
                      <a:pt x="303250" y="1038669"/>
                    </a:lnTo>
                    <a:lnTo>
                      <a:pt x="303250" y="1081951"/>
                    </a:lnTo>
                    <a:lnTo>
                      <a:pt x="346570" y="1081951"/>
                    </a:lnTo>
                    <a:lnTo>
                      <a:pt x="346570" y="1038669"/>
                    </a:lnTo>
                    <a:close/>
                  </a:path>
                  <a:path w="520064" h="1082039">
                    <a:moveTo>
                      <a:pt x="346570" y="346227"/>
                    </a:moveTo>
                    <a:lnTo>
                      <a:pt x="303250" y="346227"/>
                    </a:lnTo>
                    <a:lnTo>
                      <a:pt x="303250" y="432777"/>
                    </a:lnTo>
                    <a:lnTo>
                      <a:pt x="346570" y="432777"/>
                    </a:lnTo>
                    <a:lnTo>
                      <a:pt x="346570" y="346227"/>
                    </a:lnTo>
                    <a:close/>
                  </a:path>
                  <a:path w="520064" h="1082039">
                    <a:moveTo>
                      <a:pt x="389890" y="779005"/>
                    </a:moveTo>
                    <a:lnTo>
                      <a:pt x="346570" y="779005"/>
                    </a:lnTo>
                    <a:lnTo>
                      <a:pt x="346570" y="822286"/>
                    </a:lnTo>
                    <a:lnTo>
                      <a:pt x="389890" y="822286"/>
                    </a:lnTo>
                    <a:lnTo>
                      <a:pt x="389890" y="779005"/>
                    </a:lnTo>
                    <a:close/>
                  </a:path>
                  <a:path w="520064" h="1082039">
                    <a:moveTo>
                      <a:pt x="433209" y="389509"/>
                    </a:moveTo>
                    <a:lnTo>
                      <a:pt x="389890" y="389509"/>
                    </a:lnTo>
                    <a:lnTo>
                      <a:pt x="389890" y="432790"/>
                    </a:lnTo>
                    <a:lnTo>
                      <a:pt x="433209" y="432790"/>
                    </a:lnTo>
                    <a:lnTo>
                      <a:pt x="433209" y="389509"/>
                    </a:lnTo>
                    <a:close/>
                  </a:path>
                  <a:path w="520064" h="1082039">
                    <a:moveTo>
                      <a:pt x="476529" y="476059"/>
                    </a:moveTo>
                    <a:lnTo>
                      <a:pt x="433209" y="476059"/>
                    </a:lnTo>
                    <a:lnTo>
                      <a:pt x="433209" y="562610"/>
                    </a:lnTo>
                    <a:lnTo>
                      <a:pt x="389890" y="562610"/>
                    </a:lnTo>
                    <a:lnTo>
                      <a:pt x="389890" y="476059"/>
                    </a:lnTo>
                    <a:lnTo>
                      <a:pt x="346570" y="476059"/>
                    </a:lnTo>
                    <a:lnTo>
                      <a:pt x="346570" y="519341"/>
                    </a:lnTo>
                    <a:lnTo>
                      <a:pt x="303250" y="519341"/>
                    </a:lnTo>
                    <a:lnTo>
                      <a:pt x="303250" y="735736"/>
                    </a:lnTo>
                    <a:lnTo>
                      <a:pt x="346570" y="735736"/>
                    </a:lnTo>
                    <a:lnTo>
                      <a:pt x="389890" y="735723"/>
                    </a:lnTo>
                    <a:lnTo>
                      <a:pt x="433209" y="735723"/>
                    </a:lnTo>
                    <a:lnTo>
                      <a:pt x="433209" y="865555"/>
                    </a:lnTo>
                    <a:lnTo>
                      <a:pt x="433209" y="908837"/>
                    </a:lnTo>
                    <a:lnTo>
                      <a:pt x="433209" y="952119"/>
                    </a:ln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lnTo>
                      <a:pt x="389890" y="865555"/>
                    </a:lnTo>
                    <a:lnTo>
                      <a:pt x="346570" y="865555"/>
                    </a:lnTo>
                    <a:lnTo>
                      <a:pt x="303250" y="865555"/>
                    </a:lnTo>
                    <a:lnTo>
                      <a:pt x="303250" y="952106"/>
                    </a:lnTo>
                    <a:lnTo>
                      <a:pt x="346570" y="952106"/>
                    </a:lnTo>
                    <a:lnTo>
                      <a:pt x="346570" y="995387"/>
                    </a:lnTo>
                    <a:lnTo>
                      <a:pt x="389890" y="995387"/>
                    </a:lnTo>
                    <a:lnTo>
                      <a:pt x="433209" y="995400"/>
                    </a:lnTo>
                    <a:lnTo>
                      <a:pt x="433209" y="1038669"/>
                    </a:lnTo>
                    <a:lnTo>
                      <a:pt x="389890" y="1038669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76529" y="1081951"/>
                    </a:lnTo>
                    <a:lnTo>
                      <a:pt x="476529" y="649173"/>
                    </a:lnTo>
                    <a:lnTo>
                      <a:pt x="433209" y="649173"/>
                    </a:lnTo>
                    <a:lnTo>
                      <a:pt x="433209" y="692442"/>
                    </a:lnTo>
                    <a:lnTo>
                      <a:pt x="389890" y="692442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433209" y="605891"/>
                    </a:lnTo>
                    <a:lnTo>
                      <a:pt x="476529" y="605891"/>
                    </a:lnTo>
                    <a:lnTo>
                      <a:pt x="476529" y="476059"/>
                    </a:lnTo>
                    <a:close/>
                  </a:path>
                  <a:path w="520064" h="1082039">
                    <a:moveTo>
                      <a:pt x="519849" y="346227"/>
                    </a:moveTo>
                    <a:lnTo>
                      <a:pt x="476529" y="346227"/>
                    </a:lnTo>
                    <a:lnTo>
                      <a:pt x="433209" y="346227"/>
                    </a:lnTo>
                    <a:lnTo>
                      <a:pt x="433209" y="389509"/>
                    </a:lnTo>
                    <a:lnTo>
                      <a:pt x="476529" y="389509"/>
                    </a:lnTo>
                    <a:lnTo>
                      <a:pt x="519849" y="389509"/>
                    </a:lnTo>
                    <a:lnTo>
                      <a:pt x="519849" y="346227"/>
                    </a:lnTo>
                    <a:close/>
                  </a:path>
                  <a:path w="520064" h="1082039">
                    <a:moveTo>
                      <a:pt x="519849" y="86563"/>
                    </a:moveTo>
                    <a:lnTo>
                      <a:pt x="476529" y="86563"/>
                    </a:lnTo>
                    <a:lnTo>
                      <a:pt x="433209" y="86563"/>
                    </a:lnTo>
                    <a:lnTo>
                      <a:pt x="433209" y="216408"/>
                    </a:lnTo>
                    <a:lnTo>
                      <a:pt x="476529" y="216408"/>
                    </a:lnTo>
                    <a:lnTo>
                      <a:pt x="519849" y="216408"/>
                    </a:lnTo>
                    <a:lnTo>
                      <a:pt x="519849" y="86563"/>
                    </a:lnTo>
                    <a:close/>
                  </a:path>
                  <a:path w="520064" h="1082039">
                    <a:moveTo>
                      <a:pt x="519849" y="0"/>
                    </a:moveTo>
                    <a:lnTo>
                      <a:pt x="476529" y="0"/>
                    </a:lnTo>
                    <a:lnTo>
                      <a:pt x="433209" y="0"/>
                    </a:lnTo>
                    <a:lnTo>
                      <a:pt x="389890" y="0"/>
                    </a:lnTo>
                    <a:lnTo>
                      <a:pt x="346570" y="0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433209" y="302945"/>
                    </a:lnTo>
                    <a:lnTo>
                      <a:pt x="476529" y="302945"/>
                    </a:lnTo>
                    <a:lnTo>
                      <a:pt x="519849" y="302945"/>
                    </a:lnTo>
                    <a:lnTo>
                      <a:pt x="519849" y="259664"/>
                    </a:lnTo>
                    <a:lnTo>
                      <a:pt x="476529" y="259664"/>
                    </a:lnTo>
                    <a:lnTo>
                      <a:pt x="433209" y="259664"/>
                    </a:lnTo>
                    <a:lnTo>
                      <a:pt x="389890" y="259664"/>
                    </a:lnTo>
                    <a:lnTo>
                      <a:pt x="389890" y="43281"/>
                    </a:lnTo>
                    <a:lnTo>
                      <a:pt x="433209" y="43281"/>
                    </a:lnTo>
                    <a:lnTo>
                      <a:pt x="476529" y="43281"/>
                    </a:lnTo>
                    <a:lnTo>
                      <a:pt x="519849" y="43281"/>
                    </a:lnTo>
                    <a:lnTo>
                      <a:pt x="5198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object 109">
              <a:extLst>
                <a:ext uri="{FF2B5EF4-FFF2-40B4-BE49-F238E27FC236}">
                  <a16:creationId xmlns="" xmlns:a16="http://schemas.microsoft.com/office/drawing/2014/main" id="{53FF79D3-EC9F-0CA3-DBAF-46B074D3185A}"/>
                </a:ext>
              </a:extLst>
            </p:cNvPr>
            <p:cNvSpPr/>
            <p:nvPr/>
          </p:nvSpPr>
          <p:spPr>
            <a:xfrm>
              <a:off x="2273579" y="548680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110">
              <a:extLst>
                <a:ext uri="{FF2B5EF4-FFF2-40B4-BE49-F238E27FC236}">
                  <a16:creationId xmlns="" xmlns:a16="http://schemas.microsoft.com/office/drawing/2014/main" id="{CF9EFFCE-65DC-EEC7-99F1-1AA32A279F16}"/>
                </a:ext>
              </a:extLst>
            </p:cNvPr>
            <p:cNvSpPr/>
            <p:nvPr/>
          </p:nvSpPr>
          <p:spPr>
            <a:xfrm>
              <a:off x="2273579" y="5659920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111">
              <a:extLst>
                <a:ext uri="{FF2B5EF4-FFF2-40B4-BE49-F238E27FC236}">
                  <a16:creationId xmlns="" xmlns:a16="http://schemas.microsoft.com/office/drawing/2014/main" id="{B7C618C8-461A-4DD2-3A03-9C23307C414F}"/>
                </a:ext>
              </a:extLst>
            </p:cNvPr>
            <p:cNvSpPr/>
            <p:nvPr/>
          </p:nvSpPr>
          <p:spPr>
            <a:xfrm>
              <a:off x="2273579" y="5962865"/>
              <a:ext cx="43815" cy="130175"/>
            </a:xfrm>
            <a:custGeom>
              <a:avLst/>
              <a:gdLst/>
              <a:ahLst/>
              <a:cxnLst/>
              <a:rect l="l" t="t" r="r" b="b"/>
              <a:pathLst>
                <a:path w="43814" h="130175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130175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12">
              <a:extLst>
                <a:ext uri="{FF2B5EF4-FFF2-40B4-BE49-F238E27FC236}">
                  <a16:creationId xmlns="" xmlns:a16="http://schemas.microsoft.com/office/drawing/2014/main" id="{5BCE0B23-331E-ABA0-C728-C5636BA5B9DF}"/>
                </a:ext>
              </a:extLst>
            </p:cNvPr>
            <p:cNvSpPr/>
            <p:nvPr/>
          </p:nvSpPr>
          <p:spPr>
            <a:xfrm>
              <a:off x="2316899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89889">
                  <a:moveTo>
                    <a:pt x="43319" y="86563"/>
                  </a:moveTo>
                  <a:lnTo>
                    <a:pt x="0" y="86563"/>
                  </a:lnTo>
                  <a:lnTo>
                    <a:pt x="0" y="216408"/>
                  </a:lnTo>
                  <a:lnTo>
                    <a:pt x="43319" y="216408"/>
                  </a:lnTo>
                  <a:lnTo>
                    <a:pt x="43319" y="86563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113">
              <a:extLst>
                <a:ext uri="{FF2B5EF4-FFF2-40B4-BE49-F238E27FC236}">
                  <a16:creationId xmlns="" xmlns:a16="http://schemas.microsoft.com/office/drawing/2014/main" id="{E2802833-1A90-472A-750F-68580BB90CB4}"/>
                </a:ext>
              </a:extLst>
            </p:cNvPr>
            <p:cNvSpPr/>
            <p:nvPr/>
          </p:nvSpPr>
          <p:spPr>
            <a:xfrm>
              <a:off x="2316899" y="5486806"/>
              <a:ext cx="43815" cy="346710"/>
            </a:xfrm>
            <a:custGeom>
              <a:avLst/>
              <a:gdLst/>
              <a:ahLst/>
              <a:cxnLst/>
              <a:rect l="l" t="t" r="r" b="b"/>
              <a:pathLst>
                <a:path w="43814" h="346710">
                  <a:moveTo>
                    <a:pt x="43319" y="302945"/>
                  </a:moveTo>
                  <a:lnTo>
                    <a:pt x="0" y="302945"/>
                  </a:lnTo>
                  <a:lnTo>
                    <a:pt x="0" y="346227"/>
                  </a:lnTo>
                  <a:lnTo>
                    <a:pt x="43319" y="346227"/>
                  </a:lnTo>
                  <a:lnTo>
                    <a:pt x="43319" y="302945"/>
                  </a:lnTo>
                  <a:close/>
                </a:path>
                <a:path w="43814" h="346710">
                  <a:moveTo>
                    <a:pt x="43319" y="216382"/>
                  </a:moveTo>
                  <a:lnTo>
                    <a:pt x="0" y="216382"/>
                  </a:lnTo>
                  <a:lnTo>
                    <a:pt x="0" y="259664"/>
                  </a:lnTo>
                  <a:lnTo>
                    <a:pt x="43319" y="259664"/>
                  </a:lnTo>
                  <a:lnTo>
                    <a:pt x="43319" y="216382"/>
                  </a:lnTo>
                  <a:close/>
                </a:path>
                <a:path w="43814" h="346710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34671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114">
              <a:extLst>
                <a:ext uri="{FF2B5EF4-FFF2-40B4-BE49-F238E27FC236}">
                  <a16:creationId xmlns="" xmlns:a16="http://schemas.microsoft.com/office/drawing/2014/main" id="{7E381548-FC31-853F-1578-1F9378F39A6B}"/>
                </a:ext>
              </a:extLst>
            </p:cNvPr>
            <p:cNvSpPr/>
            <p:nvPr/>
          </p:nvSpPr>
          <p:spPr>
            <a:xfrm>
              <a:off x="2316899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15">
              <a:extLst>
                <a:ext uri="{FF2B5EF4-FFF2-40B4-BE49-F238E27FC236}">
                  <a16:creationId xmlns="" xmlns:a16="http://schemas.microsoft.com/office/drawing/2014/main" id="{A1E7310D-4A4E-8C0F-1FB9-722402658277}"/>
                </a:ext>
              </a:extLst>
            </p:cNvPr>
            <p:cNvSpPr/>
            <p:nvPr/>
          </p:nvSpPr>
          <p:spPr>
            <a:xfrm>
              <a:off x="2360218" y="501074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6">
              <a:extLst>
                <a:ext uri="{FF2B5EF4-FFF2-40B4-BE49-F238E27FC236}">
                  <a16:creationId xmlns="" xmlns:a16="http://schemas.microsoft.com/office/drawing/2014/main" id="{BE252392-38AB-94D5-3976-3FB9F21CDCF8}"/>
                </a:ext>
              </a:extLst>
            </p:cNvPr>
            <p:cNvSpPr/>
            <p:nvPr/>
          </p:nvSpPr>
          <p:spPr>
            <a:xfrm>
              <a:off x="2360218" y="5270411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17">
              <a:extLst>
                <a:ext uri="{FF2B5EF4-FFF2-40B4-BE49-F238E27FC236}">
                  <a16:creationId xmlns="" xmlns:a16="http://schemas.microsoft.com/office/drawing/2014/main" id="{D25C722E-475C-F512-C604-C2B01050859C}"/>
                </a:ext>
              </a:extLst>
            </p:cNvPr>
            <p:cNvSpPr/>
            <p:nvPr/>
          </p:nvSpPr>
          <p:spPr>
            <a:xfrm>
              <a:off x="2360218" y="540025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18">
              <a:extLst>
                <a:ext uri="{FF2B5EF4-FFF2-40B4-BE49-F238E27FC236}">
                  <a16:creationId xmlns="" xmlns:a16="http://schemas.microsoft.com/office/drawing/2014/main" id="{851C6D72-0005-78A8-3492-992D6CD84B32}"/>
                </a:ext>
              </a:extLst>
            </p:cNvPr>
            <p:cNvSpPr/>
            <p:nvPr/>
          </p:nvSpPr>
          <p:spPr>
            <a:xfrm>
              <a:off x="2360218" y="5530088"/>
              <a:ext cx="43815" cy="303530"/>
            </a:xfrm>
            <a:custGeom>
              <a:avLst/>
              <a:gdLst/>
              <a:ahLst/>
              <a:cxnLst/>
              <a:rect l="l" t="t" r="r" b="b"/>
              <a:pathLst>
                <a:path w="43814" h="30352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03529">
                  <a:moveTo>
                    <a:pt x="43319" y="173101"/>
                  </a:moveTo>
                  <a:lnTo>
                    <a:pt x="0" y="173101"/>
                  </a:lnTo>
                  <a:lnTo>
                    <a:pt x="0" y="216382"/>
                  </a:lnTo>
                  <a:lnTo>
                    <a:pt x="43319" y="216382"/>
                  </a:lnTo>
                  <a:lnTo>
                    <a:pt x="43319" y="173101"/>
                  </a:lnTo>
                  <a:close/>
                </a:path>
                <a:path w="43814" h="303529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30352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19">
              <a:extLst>
                <a:ext uri="{FF2B5EF4-FFF2-40B4-BE49-F238E27FC236}">
                  <a16:creationId xmlns="" xmlns:a16="http://schemas.microsoft.com/office/drawing/2014/main" id="{EEA67CEF-20DF-4F23-804D-FE666A1E01F8}"/>
                </a:ext>
              </a:extLst>
            </p:cNvPr>
            <p:cNvSpPr/>
            <p:nvPr/>
          </p:nvSpPr>
          <p:spPr>
            <a:xfrm>
              <a:off x="2360218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20">
              <a:extLst>
                <a:ext uri="{FF2B5EF4-FFF2-40B4-BE49-F238E27FC236}">
                  <a16:creationId xmlns="" xmlns:a16="http://schemas.microsoft.com/office/drawing/2014/main" id="{EC70D967-4EB0-DF9B-6A22-DC5CAA91A156}"/>
                </a:ext>
              </a:extLst>
            </p:cNvPr>
            <p:cNvSpPr/>
            <p:nvPr/>
          </p:nvSpPr>
          <p:spPr>
            <a:xfrm>
              <a:off x="2403538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21">
              <a:extLst>
                <a:ext uri="{FF2B5EF4-FFF2-40B4-BE49-F238E27FC236}">
                  <a16:creationId xmlns="" xmlns:a16="http://schemas.microsoft.com/office/drawing/2014/main" id="{02252350-461A-0485-220E-007B682AE9F7}"/>
                </a:ext>
              </a:extLst>
            </p:cNvPr>
            <p:cNvSpPr/>
            <p:nvPr/>
          </p:nvSpPr>
          <p:spPr>
            <a:xfrm>
              <a:off x="2403538" y="5530088"/>
              <a:ext cx="43815" cy="433070"/>
            </a:xfrm>
            <a:custGeom>
              <a:avLst/>
              <a:gdLst/>
              <a:ahLst/>
              <a:cxnLst/>
              <a:rect l="l" t="t" r="r" b="b"/>
              <a:pathLst>
                <a:path w="43814" h="433070">
                  <a:moveTo>
                    <a:pt x="43319" y="346214"/>
                  </a:moveTo>
                  <a:lnTo>
                    <a:pt x="0" y="346214"/>
                  </a:lnTo>
                  <a:lnTo>
                    <a:pt x="0" y="432765"/>
                  </a:lnTo>
                  <a:lnTo>
                    <a:pt x="43319" y="432765"/>
                  </a:lnTo>
                  <a:lnTo>
                    <a:pt x="43319" y="346214"/>
                  </a:lnTo>
                  <a:close/>
                </a:path>
                <a:path w="43814" h="433070">
                  <a:moveTo>
                    <a:pt x="43319" y="129832"/>
                  </a:moveTo>
                  <a:lnTo>
                    <a:pt x="0" y="129832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129832"/>
                  </a:lnTo>
                  <a:close/>
                </a:path>
                <a:path w="43814" h="43307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22">
              <a:extLst>
                <a:ext uri="{FF2B5EF4-FFF2-40B4-BE49-F238E27FC236}">
                  <a16:creationId xmlns="" xmlns:a16="http://schemas.microsoft.com/office/drawing/2014/main" id="{48628077-DB20-A016-C60D-3B853B7B8AE8}"/>
                </a:ext>
              </a:extLst>
            </p:cNvPr>
            <p:cNvSpPr/>
            <p:nvPr/>
          </p:nvSpPr>
          <p:spPr>
            <a:xfrm>
              <a:off x="2403538" y="604941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8C8CB9E-EBAE-7CCC-4A57-CBCEB014E4AA}"/>
              </a:ext>
            </a:extLst>
          </p:cNvPr>
          <p:cNvSpPr txBox="1"/>
          <p:nvPr/>
        </p:nvSpPr>
        <p:spPr>
          <a:xfrm>
            <a:off x="8355140" y="4411552"/>
            <a:ext cx="3527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Агентство по привлечению инвестиций Самарской области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 (800) 505 90 36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 (846) 375 03 05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info@investinsamara.ru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78259651-A62C-CF3C-9ED2-AE9F9CF1959B}"/>
              </a:ext>
            </a:extLst>
          </p:cNvPr>
          <p:cNvGrpSpPr/>
          <p:nvPr/>
        </p:nvGrpSpPr>
        <p:grpSpPr>
          <a:xfrm>
            <a:off x="544747" y="4488731"/>
            <a:ext cx="1737606" cy="1735958"/>
            <a:chOff x="1363840" y="5010746"/>
            <a:chExt cx="1083513" cy="1082485"/>
          </a:xfrm>
        </p:grpSpPr>
        <p:grpSp>
          <p:nvGrpSpPr>
            <p:cNvPr id="43" name="object 106">
              <a:extLst>
                <a:ext uri="{FF2B5EF4-FFF2-40B4-BE49-F238E27FC236}">
                  <a16:creationId xmlns="" xmlns:a16="http://schemas.microsoft.com/office/drawing/2014/main" id="{ADE58473-1FAA-4376-91F6-F1FDB37FBEA4}"/>
                </a:ext>
              </a:extLst>
            </p:cNvPr>
            <p:cNvGrpSpPr/>
            <p:nvPr/>
          </p:nvGrpSpPr>
          <p:grpSpPr>
            <a:xfrm>
              <a:off x="1363840" y="5010746"/>
              <a:ext cx="953135" cy="1082040"/>
              <a:chOff x="1363840" y="5010746"/>
              <a:chExt cx="953135" cy="1082040"/>
            </a:xfrm>
          </p:grpSpPr>
          <p:sp>
            <p:nvSpPr>
              <p:cNvPr id="87" name="object 107">
                <a:extLst>
                  <a:ext uri="{FF2B5EF4-FFF2-40B4-BE49-F238E27FC236}">
                    <a16:creationId xmlns="" xmlns:a16="http://schemas.microsoft.com/office/drawing/2014/main" id="{233DF2AE-C7AE-BEC7-2B82-71C3155E45F7}"/>
                  </a:ext>
                </a:extLst>
              </p:cNvPr>
              <p:cNvSpPr/>
              <p:nvPr/>
            </p:nvSpPr>
            <p:spPr>
              <a:xfrm>
                <a:off x="1363840" y="5010746"/>
                <a:ext cx="476884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476885" h="1082039">
                    <a:moveTo>
                      <a:pt x="129959" y="476059"/>
                    </a:moveTo>
                    <a:lnTo>
                      <a:pt x="86639" y="47605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0" y="476059"/>
                    </a:lnTo>
                    <a:lnTo>
                      <a:pt x="0" y="649173"/>
                    </a:lnTo>
                    <a:lnTo>
                      <a:pt x="43319" y="649173"/>
                    </a:lnTo>
                    <a:lnTo>
                      <a:pt x="43319" y="605891"/>
                    </a:lnTo>
                    <a:lnTo>
                      <a:pt x="86639" y="605891"/>
                    </a:lnTo>
                    <a:lnTo>
                      <a:pt x="86639" y="562610"/>
                    </a:lnTo>
                    <a:lnTo>
                      <a:pt x="129959" y="562610"/>
                    </a:lnTo>
                    <a:lnTo>
                      <a:pt x="129959" y="476059"/>
                    </a:lnTo>
                    <a:close/>
                  </a:path>
                  <a:path w="476885" h="1082039">
                    <a:moveTo>
                      <a:pt x="173278" y="432777"/>
                    </a:moveTo>
                    <a:lnTo>
                      <a:pt x="129959" y="432777"/>
                    </a:lnTo>
                    <a:lnTo>
                      <a:pt x="129959" y="476059"/>
                    </a:lnTo>
                    <a:lnTo>
                      <a:pt x="173278" y="476059"/>
                    </a:lnTo>
                    <a:lnTo>
                      <a:pt x="173278" y="432777"/>
                    </a:lnTo>
                    <a:close/>
                  </a:path>
                  <a:path w="476885" h="1082039">
                    <a:moveTo>
                      <a:pt x="173278" y="346227"/>
                    </a:moveTo>
                    <a:lnTo>
                      <a:pt x="129959" y="346227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0" y="346227"/>
                    </a:lnTo>
                    <a:lnTo>
                      <a:pt x="0" y="432777"/>
                    </a:lnTo>
                    <a:lnTo>
                      <a:pt x="43319" y="43277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129959" y="432777"/>
                    </a:lnTo>
                    <a:lnTo>
                      <a:pt x="129959" y="389509"/>
                    </a:lnTo>
                    <a:lnTo>
                      <a:pt x="173278" y="389509"/>
                    </a:lnTo>
                    <a:lnTo>
                      <a:pt x="173278" y="346227"/>
                    </a:lnTo>
                    <a:close/>
                  </a:path>
                  <a:path w="476885" h="1082039">
                    <a:moveTo>
                      <a:pt x="216598" y="865555"/>
                    </a:moveTo>
                    <a:lnTo>
                      <a:pt x="173278" y="865555"/>
                    </a:lnTo>
                    <a:lnTo>
                      <a:pt x="129959" y="865555"/>
                    </a:lnTo>
                    <a:lnTo>
                      <a:pt x="86639" y="865555"/>
                    </a:lnTo>
                    <a:lnTo>
                      <a:pt x="86639" y="995387"/>
                    </a:lnTo>
                    <a:lnTo>
                      <a:pt x="129959" y="995387"/>
                    </a:lnTo>
                    <a:lnTo>
                      <a:pt x="173278" y="995387"/>
                    </a:lnTo>
                    <a:lnTo>
                      <a:pt x="216598" y="995387"/>
                    </a:lnTo>
                    <a:lnTo>
                      <a:pt x="216598" y="865555"/>
                    </a:lnTo>
                    <a:close/>
                  </a:path>
                  <a:path w="476885" h="1082039">
                    <a:moveTo>
                      <a:pt x="216598" y="519341"/>
                    </a:moveTo>
                    <a:lnTo>
                      <a:pt x="173278" y="519341"/>
                    </a:lnTo>
                    <a:lnTo>
                      <a:pt x="173278" y="562610"/>
                    </a:lnTo>
                    <a:lnTo>
                      <a:pt x="129959" y="562610"/>
                    </a:lnTo>
                    <a:lnTo>
                      <a:pt x="129959" y="605891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16598" y="519341"/>
                    </a:lnTo>
                    <a:close/>
                  </a:path>
                  <a:path w="476885" h="1082039">
                    <a:moveTo>
                      <a:pt x="216598" y="86563"/>
                    </a:move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86639" y="86563"/>
                    </a:lnTo>
                    <a:lnTo>
                      <a:pt x="86639" y="216408"/>
                    </a:lnTo>
                    <a:lnTo>
                      <a:pt x="129959" y="216408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16598" y="86563"/>
                    </a:lnTo>
                    <a:close/>
                  </a:path>
                  <a:path w="476885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476885" h="1082039">
                    <a:moveTo>
                      <a:pt x="303237" y="779005"/>
                    </a:moveTo>
                    <a:lnTo>
                      <a:pt x="259918" y="779005"/>
                    </a:lnTo>
                    <a:lnTo>
                      <a:pt x="259918" y="822286"/>
                    </a:lnTo>
                    <a:lnTo>
                      <a:pt x="259918" y="1038669"/>
                    </a:lnTo>
                    <a:lnTo>
                      <a:pt x="43319" y="1038669"/>
                    </a:lnTo>
                    <a:lnTo>
                      <a:pt x="43319" y="822286"/>
                    </a:lnTo>
                    <a:lnTo>
                      <a:pt x="259918" y="822286"/>
                    </a:lnTo>
                    <a:lnTo>
                      <a:pt x="259918" y="779005"/>
                    </a:lnTo>
                    <a:lnTo>
                      <a:pt x="0" y="779005"/>
                    </a:lnTo>
                    <a:lnTo>
                      <a:pt x="0" y="1081951"/>
                    </a:lnTo>
                    <a:lnTo>
                      <a:pt x="303237" y="1081951"/>
                    </a:lnTo>
                    <a:lnTo>
                      <a:pt x="303237" y="779005"/>
                    </a:lnTo>
                    <a:close/>
                  </a:path>
                  <a:path w="476885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216598" y="692442"/>
                    </a:lnTo>
                    <a:lnTo>
                      <a:pt x="173278" y="692442"/>
                    </a:lnTo>
                    <a:lnTo>
                      <a:pt x="173278" y="649173"/>
                    </a:lnTo>
                    <a:lnTo>
                      <a:pt x="129959" y="649173"/>
                    </a:lnTo>
                    <a:lnTo>
                      <a:pt x="129959" y="605891"/>
                    </a:lnTo>
                    <a:lnTo>
                      <a:pt x="86639" y="605891"/>
                    </a:lnTo>
                    <a:lnTo>
                      <a:pt x="86639" y="649173"/>
                    </a:lnTo>
                    <a:lnTo>
                      <a:pt x="43319" y="649173"/>
                    </a:lnTo>
                    <a:lnTo>
                      <a:pt x="43319" y="692442"/>
                    </a:lnTo>
                    <a:lnTo>
                      <a:pt x="0" y="692442"/>
                    </a:lnTo>
                    <a:lnTo>
                      <a:pt x="0" y="735723"/>
                    </a:lnTo>
                    <a:lnTo>
                      <a:pt x="216598" y="735723"/>
                    </a:lnTo>
                    <a:lnTo>
                      <a:pt x="216598" y="692454"/>
                    </a:lnTo>
                    <a:lnTo>
                      <a:pt x="259918" y="692454"/>
                    </a:lnTo>
                    <a:lnTo>
                      <a:pt x="259918" y="735723"/>
                    </a:lnTo>
                    <a:lnTo>
                      <a:pt x="303237" y="735723"/>
                    </a:lnTo>
                    <a:lnTo>
                      <a:pt x="303237" y="692442"/>
                    </a:lnTo>
                    <a:close/>
                  </a:path>
                  <a:path w="476885" h="1082039">
                    <a:moveTo>
                      <a:pt x="303237" y="605891"/>
                    </a:moveTo>
                    <a:lnTo>
                      <a:pt x="259918" y="605891"/>
                    </a:lnTo>
                    <a:lnTo>
                      <a:pt x="259918" y="649173"/>
                    </a:lnTo>
                    <a:lnTo>
                      <a:pt x="303237" y="649173"/>
                    </a:lnTo>
                    <a:lnTo>
                      <a:pt x="303237" y="605891"/>
                    </a:lnTo>
                    <a:close/>
                  </a:path>
                  <a:path w="476885" h="1082039">
                    <a:moveTo>
                      <a:pt x="303237" y="519341"/>
                    </a:moveTo>
                    <a:lnTo>
                      <a:pt x="259918" y="519341"/>
                    </a:lnTo>
                    <a:lnTo>
                      <a:pt x="259918" y="562622"/>
                    </a:lnTo>
                    <a:lnTo>
                      <a:pt x="303237" y="562622"/>
                    </a:lnTo>
                    <a:lnTo>
                      <a:pt x="303237" y="519341"/>
                    </a:lnTo>
                    <a:close/>
                  </a:path>
                  <a:path w="476885" h="1082039">
                    <a:moveTo>
                      <a:pt x="303237" y="432777"/>
                    </a:moveTo>
                    <a:lnTo>
                      <a:pt x="259918" y="432777"/>
                    </a:lnTo>
                    <a:lnTo>
                      <a:pt x="259918" y="389509"/>
                    </a:lnTo>
                    <a:lnTo>
                      <a:pt x="216598" y="389509"/>
                    </a:lnTo>
                    <a:lnTo>
                      <a:pt x="216598" y="432790"/>
                    </a:lnTo>
                    <a:lnTo>
                      <a:pt x="259918" y="432790"/>
                    </a:lnTo>
                    <a:lnTo>
                      <a:pt x="259918" y="476059"/>
                    </a:lnTo>
                    <a:lnTo>
                      <a:pt x="303237" y="476059"/>
                    </a:lnTo>
                    <a:lnTo>
                      <a:pt x="303237" y="432777"/>
                    </a:lnTo>
                    <a:close/>
                  </a:path>
                  <a:path w="476885" h="1082039">
                    <a:moveTo>
                      <a:pt x="303237" y="346227"/>
                    </a:moveTo>
                    <a:lnTo>
                      <a:pt x="259918" y="346227"/>
                    </a:lnTo>
                    <a:lnTo>
                      <a:pt x="259918" y="389509"/>
                    </a:lnTo>
                    <a:lnTo>
                      <a:pt x="303237" y="389509"/>
                    </a:lnTo>
                    <a:lnTo>
                      <a:pt x="303237" y="346227"/>
                    </a:lnTo>
                    <a:close/>
                  </a:path>
                  <a:path w="476885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43281"/>
                    </a:lnTo>
                    <a:lnTo>
                      <a:pt x="259918" y="259664"/>
                    </a:lnTo>
                    <a:lnTo>
                      <a:pt x="43319" y="259664"/>
                    </a:lnTo>
                    <a:lnTo>
                      <a:pt x="43319" y="43281"/>
                    </a:lnTo>
                    <a:lnTo>
                      <a:pt x="259918" y="43281"/>
                    </a:lnTo>
                    <a:lnTo>
                      <a:pt x="259918" y="0"/>
                    </a:lnTo>
                    <a:lnTo>
                      <a:pt x="0" y="0"/>
                    </a:lnTo>
                    <a:lnTo>
                      <a:pt x="0" y="302945"/>
                    </a:lnTo>
                    <a:lnTo>
                      <a:pt x="303237" y="302945"/>
                    </a:lnTo>
                    <a:lnTo>
                      <a:pt x="303237" y="0"/>
                    </a:lnTo>
                    <a:close/>
                  </a:path>
                  <a:path w="476885" h="1082039">
                    <a:moveTo>
                      <a:pt x="346570" y="605891"/>
                    </a:moveTo>
                    <a:lnTo>
                      <a:pt x="303250" y="605891"/>
                    </a:lnTo>
                    <a:lnTo>
                      <a:pt x="30325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close/>
                  </a:path>
                  <a:path w="476885" h="1082039">
                    <a:moveTo>
                      <a:pt x="389890" y="735723"/>
                    </a:moveTo>
                    <a:lnTo>
                      <a:pt x="346570" y="735723"/>
                    </a:lnTo>
                    <a:lnTo>
                      <a:pt x="346570" y="779005"/>
                    </a:lnTo>
                    <a:lnTo>
                      <a:pt x="389890" y="779005"/>
                    </a:lnTo>
                    <a:lnTo>
                      <a:pt x="389890" y="735723"/>
                    </a:lnTo>
                    <a:close/>
                  </a:path>
                  <a:path w="476885" h="1082039">
                    <a:moveTo>
                      <a:pt x="389890" y="259664"/>
                    </a:moveTo>
                    <a:lnTo>
                      <a:pt x="346570" y="259664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389890" y="259664"/>
                    </a:lnTo>
                    <a:close/>
                  </a:path>
                  <a:path w="476885" h="1082039">
                    <a:moveTo>
                      <a:pt x="389890" y="0"/>
                    </a:moveTo>
                    <a:lnTo>
                      <a:pt x="346570" y="0"/>
                    </a:lnTo>
                    <a:lnTo>
                      <a:pt x="346570" y="43281"/>
                    </a:lnTo>
                    <a:lnTo>
                      <a:pt x="389890" y="43281"/>
                    </a:lnTo>
                    <a:lnTo>
                      <a:pt x="389890" y="0"/>
                    </a:lnTo>
                    <a:close/>
                  </a:path>
                  <a:path w="476885" h="1082039">
                    <a:moveTo>
                      <a:pt x="433209" y="952119"/>
                    </a:move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346570" y="908837"/>
                    </a:lnTo>
                    <a:lnTo>
                      <a:pt x="346570" y="1081951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33209" y="952119"/>
                    </a:lnTo>
                    <a:close/>
                  </a:path>
                  <a:path w="476885" h="1082039">
                    <a:moveTo>
                      <a:pt x="433209" y="865555"/>
                    </a:moveTo>
                    <a:lnTo>
                      <a:pt x="389890" y="865555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close/>
                  </a:path>
                  <a:path w="476885" h="1082039">
                    <a:moveTo>
                      <a:pt x="433209" y="605891"/>
                    </a:moveTo>
                    <a:lnTo>
                      <a:pt x="389890" y="605891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92454"/>
                    </a:lnTo>
                    <a:lnTo>
                      <a:pt x="389890" y="692454"/>
                    </a:lnTo>
                    <a:lnTo>
                      <a:pt x="433209" y="692442"/>
                    </a:lnTo>
                    <a:lnTo>
                      <a:pt x="433209" y="605891"/>
                    </a:lnTo>
                    <a:close/>
                  </a:path>
                  <a:path w="476885" h="1082039">
                    <a:moveTo>
                      <a:pt x="476529" y="692442"/>
                    </a:moveTo>
                    <a:lnTo>
                      <a:pt x="433209" y="692442"/>
                    </a:lnTo>
                    <a:lnTo>
                      <a:pt x="433209" y="865555"/>
                    </a:lnTo>
                    <a:lnTo>
                      <a:pt x="476529" y="865555"/>
                    </a:lnTo>
                    <a:lnTo>
                      <a:pt x="476529" y="692442"/>
                    </a:lnTo>
                    <a:close/>
                  </a:path>
                  <a:path w="476885" h="1082039">
                    <a:moveTo>
                      <a:pt x="476529" y="216408"/>
                    </a:moveTo>
                    <a:lnTo>
                      <a:pt x="433209" y="216408"/>
                    </a:lnTo>
                    <a:lnTo>
                      <a:pt x="433209" y="432777"/>
                    </a:lnTo>
                    <a:lnTo>
                      <a:pt x="389890" y="432777"/>
                    </a:lnTo>
                    <a:lnTo>
                      <a:pt x="389890" y="476059"/>
                    </a:lnTo>
                    <a:lnTo>
                      <a:pt x="389890" y="519341"/>
                    </a:lnTo>
                    <a:lnTo>
                      <a:pt x="346570" y="519341"/>
                    </a:lnTo>
                    <a:lnTo>
                      <a:pt x="346570" y="476059"/>
                    </a:lnTo>
                    <a:lnTo>
                      <a:pt x="389890" y="476059"/>
                    </a:lnTo>
                    <a:lnTo>
                      <a:pt x="389890" y="432777"/>
                    </a:lnTo>
                    <a:lnTo>
                      <a:pt x="389890" y="346227"/>
                    </a:lnTo>
                    <a:lnTo>
                      <a:pt x="346570" y="346227"/>
                    </a:lnTo>
                    <a:lnTo>
                      <a:pt x="346570" y="432777"/>
                    </a:lnTo>
                    <a:lnTo>
                      <a:pt x="303250" y="432777"/>
                    </a:lnTo>
                    <a:lnTo>
                      <a:pt x="303250" y="562610"/>
                    </a:lnTo>
                    <a:lnTo>
                      <a:pt x="346570" y="562610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389890" y="562610"/>
                    </a:lnTo>
                    <a:lnTo>
                      <a:pt x="433209" y="562610"/>
                    </a:lnTo>
                    <a:lnTo>
                      <a:pt x="476529" y="562635"/>
                    </a:lnTo>
                    <a:lnTo>
                      <a:pt x="476529" y="216408"/>
                    </a:lnTo>
                    <a:close/>
                  </a:path>
                  <a:path w="476885" h="1082039">
                    <a:moveTo>
                      <a:pt x="476529" y="0"/>
                    </a:moveTo>
                    <a:lnTo>
                      <a:pt x="433209" y="0"/>
                    </a:lnTo>
                    <a:lnTo>
                      <a:pt x="433209" y="43281"/>
                    </a:lnTo>
                    <a:lnTo>
                      <a:pt x="389890" y="43281"/>
                    </a:lnTo>
                    <a:lnTo>
                      <a:pt x="389890" y="86563"/>
                    </a:lnTo>
                    <a:lnTo>
                      <a:pt x="346570" y="86563"/>
                    </a:lnTo>
                    <a:lnTo>
                      <a:pt x="346570" y="216408"/>
                    </a:lnTo>
                    <a:lnTo>
                      <a:pt x="389890" y="216408"/>
                    </a:lnTo>
                    <a:lnTo>
                      <a:pt x="389890" y="173126"/>
                    </a:lnTo>
                    <a:lnTo>
                      <a:pt x="433209" y="173126"/>
                    </a:lnTo>
                    <a:lnTo>
                      <a:pt x="476529" y="173113"/>
                    </a:lnTo>
                    <a:lnTo>
                      <a:pt x="4765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bject 108">
                <a:extLst>
                  <a:ext uri="{FF2B5EF4-FFF2-40B4-BE49-F238E27FC236}">
                    <a16:creationId xmlns="" xmlns:a16="http://schemas.microsoft.com/office/drawing/2014/main" id="{214D85FD-B571-5F5E-37CC-353E0F1C9D7E}"/>
                  </a:ext>
                </a:extLst>
              </p:cNvPr>
              <p:cNvSpPr/>
              <p:nvPr/>
            </p:nvSpPr>
            <p:spPr>
              <a:xfrm>
                <a:off x="1797050" y="5010746"/>
                <a:ext cx="520065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1082039">
                    <a:moveTo>
                      <a:pt x="43319" y="1038669"/>
                    </a:moveTo>
                    <a:lnTo>
                      <a:pt x="0" y="1038669"/>
                    </a:lnTo>
                    <a:lnTo>
                      <a:pt x="0" y="1081951"/>
                    </a:lnTo>
                    <a:lnTo>
                      <a:pt x="43319" y="1081951"/>
                    </a:lnTo>
                    <a:lnTo>
                      <a:pt x="43319" y="1038669"/>
                    </a:lnTo>
                    <a:close/>
                  </a:path>
                  <a:path w="520064" h="1082039">
                    <a:moveTo>
                      <a:pt x="43319" y="692442"/>
                    </a:moveTo>
                    <a:lnTo>
                      <a:pt x="0" y="692442"/>
                    </a:lnTo>
                    <a:lnTo>
                      <a:pt x="0" y="865555"/>
                    </a:lnTo>
                    <a:lnTo>
                      <a:pt x="43319" y="865555"/>
                    </a:lnTo>
                    <a:lnTo>
                      <a:pt x="43319" y="692442"/>
                    </a:lnTo>
                    <a:close/>
                  </a:path>
                  <a:path w="520064" h="1082039">
                    <a:moveTo>
                      <a:pt x="173278" y="605891"/>
                    </a:moveTo>
                    <a:lnTo>
                      <a:pt x="129959" y="605891"/>
                    </a:lnTo>
                    <a:lnTo>
                      <a:pt x="129959" y="649173"/>
                    </a:lnTo>
                    <a:lnTo>
                      <a:pt x="173278" y="649173"/>
                    </a:lnTo>
                    <a:lnTo>
                      <a:pt x="173278" y="605891"/>
                    </a:lnTo>
                    <a:close/>
                  </a:path>
                  <a:path w="520064" h="1082039">
                    <a:moveTo>
                      <a:pt x="173278" y="0"/>
                    </a:moveTo>
                    <a:lnTo>
                      <a:pt x="129959" y="0"/>
                    </a:lnTo>
                    <a:lnTo>
                      <a:pt x="86639" y="0"/>
                    </a:lnTo>
                    <a:lnTo>
                      <a:pt x="86639" y="43281"/>
                    </a:lnTo>
                    <a:lnTo>
                      <a:pt x="43319" y="43281"/>
                    </a:lnTo>
                    <a:lnTo>
                      <a:pt x="43319" y="86563"/>
                    </a:lnTo>
                    <a:lnTo>
                      <a:pt x="86639" y="86563"/>
                    </a:lnTo>
                    <a:lnTo>
                      <a:pt x="129959" y="86550"/>
                    </a:lnTo>
                    <a:lnTo>
                      <a:pt x="129959" y="43281"/>
                    </a:lnTo>
                    <a:lnTo>
                      <a:pt x="173278" y="43281"/>
                    </a:lnTo>
                    <a:lnTo>
                      <a:pt x="173278" y="0"/>
                    </a:lnTo>
                    <a:close/>
                  </a:path>
                  <a:path w="520064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520064" h="1082039">
                    <a:moveTo>
                      <a:pt x="259918" y="302945"/>
                    </a:moveTo>
                    <a:lnTo>
                      <a:pt x="216598" y="302945"/>
                    </a:lnTo>
                    <a:lnTo>
                      <a:pt x="216598" y="346227"/>
                    </a:lnTo>
                    <a:lnTo>
                      <a:pt x="259918" y="346227"/>
                    </a:lnTo>
                    <a:lnTo>
                      <a:pt x="259918" y="302945"/>
                    </a:lnTo>
                    <a:close/>
                  </a:path>
                  <a:path w="520064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173278" y="649173"/>
                    </a:lnTo>
                    <a:lnTo>
                      <a:pt x="173278" y="692442"/>
                    </a:lnTo>
                    <a:lnTo>
                      <a:pt x="129959" y="692442"/>
                    </a:lnTo>
                    <a:lnTo>
                      <a:pt x="129959" y="735723"/>
                    </a:lnTo>
                    <a:lnTo>
                      <a:pt x="173278" y="735723"/>
                    </a:lnTo>
                    <a:lnTo>
                      <a:pt x="216598" y="735723"/>
                    </a:lnTo>
                    <a:lnTo>
                      <a:pt x="259918" y="735723"/>
                    </a:lnTo>
                    <a:lnTo>
                      <a:pt x="259918" y="822286"/>
                    </a:lnTo>
                    <a:lnTo>
                      <a:pt x="216598" y="822286"/>
                    </a:lnTo>
                    <a:lnTo>
                      <a:pt x="216598" y="779005"/>
                    </a:lnTo>
                    <a:lnTo>
                      <a:pt x="173278" y="779005"/>
                    </a:lnTo>
                    <a:lnTo>
                      <a:pt x="129959" y="779005"/>
                    </a:lnTo>
                    <a:lnTo>
                      <a:pt x="129959" y="822286"/>
                    </a:lnTo>
                    <a:lnTo>
                      <a:pt x="173278" y="822286"/>
                    </a:lnTo>
                    <a:lnTo>
                      <a:pt x="173278" y="952119"/>
                    </a:lnTo>
                    <a:lnTo>
                      <a:pt x="129959" y="952119"/>
                    </a:lnTo>
                    <a:lnTo>
                      <a:pt x="129959" y="908837"/>
                    </a:lnTo>
                    <a:lnTo>
                      <a:pt x="86639" y="908837"/>
                    </a:lnTo>
                    <a:lnTo>
                      <a:pt x="86639" y="865568"/>
                    </a:lnTo>
                    <a:lnTo>
                      <a:pt x="129959" y="865568"/>
                    </a:lnTo>
                    <a:lnTo>
                      <a:pt x="129959" y="822286"/>
                    </a:lnTo>
                    <a:lnTo>
                      <a:pt x="86639" y="822286"/>
                    </a:lnTo>
                    <a:lnTo>
                      <a:pt x="86639" y="865555"/>
                    </a:lnTo>
                    <a:lnTo>
                      <a:pt x="43319" y="865555"/>
                    </a:lnTo>
                    <a:lnTo>
                      <a:pt x="43319" y="952119"/>
                    </a:lnTo>
                    <a:lnTo>
                      <a:pt x="0" y="952119"/>
                    </a:lnTo>
                    <a:lnTo>
                      <a:pt x="0" y="995400"/>
                    </a:lnTo>
                    <a:lnTo>
                      <a:pt x="43319" y="995400"/>
                    </a:lnTo>
                    <a:lnTo>
                      <a:pt x="86639" y="995387"/>
                    </a:lnTo>
                    <a:lnTo>
                      <a:pt x="86639" y="1038669"/>
                    </a:lnTo>
                    <a:lnTo>
                      <a:pt x="129959" y="1038669"/>
                    </a:lnTo>
                    <a:lnTo>
                      <a:pt x="129959" y="1081951"/>
                    </a:lnTo>
                    <a:lnTo>
                      <a:pt x="173278" y="1081951"/>
                    </a:lnTo>
                    <a:lnTo>
                      <a:pt x="216598" y="1081951"/>
                    </a:lnTo>
                    <a:lnTo>
                      <a:pt x="216598" y="1038669"/>
                    </a:lnTo>
                    <a:lnTo>
                      <a:pt x="173278" y="1038669"/>
                    </a:lnTo>
                    <a:lnTo>
                      <a:pt x="173278" y="995400"/>
                    </a:lnTo>
                    <a:lnTo>
                      <a:pt x="216598" y="995400"/>
                    </a:lnTo>
                    <a:lnTo>
                      <a:pt x="216598" y="1038669"/>
                    </a:lnTo>
                    <a:lnTo>
                      <a:pt x="259918" y="1038669"/>
                    </a:lnTo>
                    <a:lnTo>
                      <a:pt x="259918" y="908837"/>
                    </a:lnTo>
                    <a:lnTo>
                      <a:pt x="216598" y="908837"/>
                    </a:lnTo>
                    <a:lnTo>
                      <a:pt x="216598" y="865568"/>
                    </a:lnTo>
                    <a:lnTo>
                      <a:pt x="259918" y="865568"/>
                    </a:lnTo>
                    <a:lnTo>
                      <a:pt x="259918" y="908837"/>
                    </a:lnTo>
                    <a:lnTo>
                      <a:pt x="303237" y="908837"/>
                    </a:lnTo>
                    <a:lnTo>
                      <a:pt x="303237" y="692442"/>
                    </a:lnTo>
                    <a:close/>
                  </a:path>
                  <a:path w="520064" h="1082039">
                    <a:moveTo>
                      <a:pt x="303237" y="562610"/>
                    </a:moveTo>
                    <a:lnTo>
                      <a:pt x="259918" y="562610"/>
                    </a:lnTo>
                    <a:lnTo>
                      <a:pt x="216598" y="562610"/>
                    </a:lnTo>
                    <a:lnTo>
                      <a:pt x="216598" y="519341"/>
                    </a:lnTo>
                    <a:lnTo>
                      <a:pt x="173278" y="519341"/>
                    </a:lnTo>
                    <a:lnTo>
                      <a:pt x="173278" y="476059"/>
                    </a:lnTo>
                    <a:lnTo>
                      <a:pt x="216598" y="476059"/>
                    </a:lnTo>
                    <a:lnTo>
                      <a:pt x="216598" y="346227"/>
                    </a:lnTo>
                    <a:lnTo>
                      <a:pt x="173278" y="346227"/>
                    </a:lnTo>
                    <a:lnTo>
                      <a:pt x="173278" y="432777"/>
                    </a:lnTo>
                    <a:lnTo>
                      <a:pt x="129959" y="432777"/>
                    </a:lnTo>
                    <a:lnTo>
                      <a:pt x="129959" y="259689"/>
                    </a:lnTo>
                    <a:lnTo>
                      <a:pt x="173278" y="259689"/>
                    </a:lnTo>
                    <a:lnTo>
                      <a:pt x="173278" y="302945"/>
                    </a:lnTo>
                    <a:lnTo>
                      <a:pt x="216598" y="302945"/>
                    </a:lnTo>
                    <a:lnTo>
                      <a:pt x="216598" y="259664"/>
                    </a:lnTo>
                    <a:lnTo>
                      <a:pt x="173278" y="259664"/>
                    </a:lnTo>
                    <a:lnTo>
                      <a:pt x="173278" y="216408"/>
                    </a:lnTo>
                    <a:lnTo>
                      <a:pt x="129959" y="216408"/>
                    </a:lnTo>
                    <a:lnTo>
                      <a:pt x="129959" y="259664"/>
                    </a:lnTo>
                    <a:lnTo>
                      <a:pt x="86639" y="259664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86639" y="476059"/>
                    </a:lnTo>
                    <a:lnTo>
                      <a:pt x="129959" y="476059"/>
                    </a:lnTo>
                    <a:lnTo>
                      <a:pt x="129959" y="519341"/>
                    </a:lnTo>
                    <a:lnTo>
                      <a:pt x="86639" y="519341"/>
                    </a:lnTo>
                    <a:lnTo>
                      <a:pt x="86639" y="562610"/>
                    </a:lnTo>
                    <a:lnTo>
                      <a:pt x="43319" y="562610"/>
                    </a:lnTo>
                    <a:lnTo>
                      <a:pt x="43319" y="692442"/>
                    </a:lnTo>
                    <a:lnTo>
                      <a:pt x="86639" y="692442"/>
                    </a:lnTo>
                    <a:lnTo>
                      <a:pt x="86639" y="605891"/>
                    </a:lnTo>
                    <a:lnTo>
                      <a:pt x="129959" y="605891"/>
                    </a:lnTo>
                    <a:lnTo>
                      <a:pt x="129959" y="562610"/>
                    </a:lnTo>
                    <a:lnTo>
                      <a:pt x="173278" y="562610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59918" y="605891"/>
                    </a:lnTo>
                    <a:lnTo>
                      <a:pt x="303237" y="605891"/>
                    </a:lnTo>
                    <a:lnTo>
                      <a:pt x="303237" y="562610"/>
                    </a:lnTo>
                    <a:close/>
                  </a:path>
                  <a:path w="520064" h="1082039">
                    <a:moveTo>
                      <a:pt x="303237" y="389509"/>
                    </a:moveTo>
                    <a:lnTo>
                      <a:pt x="259918" y="389509"/>
                    </a:lnTo>
                    <a:lnTo>
                      <a:pt x="259918" y="432790"/>
                    </a:lnTo>
                    <a:lnTo>
                      <a:pt x="303237" y="432790"/>
                    </a:lnTo>
                    <a:lnTo>
                      <a:pt x="303237" y="389509"/>
                    </a:lnTo>
                    <a:close/>
                  </a:path>
                  <a:path w="520064" h="1082039">
                    <a:moveTo>
                      <a:pt x="303237" y="259664"/>
                    </a:moveTo>
                    <a:lnTo>
                      <a:pt x="259918" y="259664"/>
                    </a:lnTo>
                    <a:lnTo>
                      <a:pt x="259918" y="302945"/>
                    </a:lnTo>
                    <a:lnTo>
                      <a:pt x="303237" y="302945"/>
                    </a:lnTo>
                    <a:lnTo>
                      <a:pt x="303237" y="259664"/>
                    </a:lnTo>
                    <a:close/>
                  </a:path>
                  <a:path w="520064" h="1082039">
                    <a:moveTo>
                      <a:pt x="303237" y="173113"/>
                    </a:moveTo>
                    <a:lnTo>
                      <a:pt x="259918" y="173113"/>
                    </a:lnTo>
                    <a:lnTo>
                      <a:pt x="259918" y="129832"/>
                    </a:lnTo>
                    <a:lnTo>
                      <a:pt x="216598" y="129832"/>
                    </a:lnTo>
                    <a:lnTo>
                      <a:pt x="216598" y="86563"/>
                    </a:ln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129959" y="129832"/>
                    </a:lnTo>
                    <a:lnTo>
                      <a:pt x="86639" y="129832"/>
                    </a:lnTo>
                    <a:lnTo>
                      <a:pt x="86639" y="173113"/>
                    </a:lnTo>
                    <a:lnTo>
                      <a:pt x="43319" y="173113"/>
                    </a:lnTo>
                    <a:lnTo>
                      <a:pt x="43319" y="259664"/>
                    </a:lnTo>
                    <a:lnTo>
                      <a:pt x="86639" y="259664"/>
                    </a:lnTo>
                    <a:lnTo>
                      <a:pt x="86639" y="216395"/>
                    </a:lnTo>
                    <a:lnTo>
                      <a:pt x="129959" y="216395"/>
                    </a:lnTo>
                    <a:lnTo>
                      <a:pt x="129959" y="173113"/>
                    </a:lnTo>
                    <a:lnTo>
                      <a:pt x="173278" y="173113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59918" y="216395"/>
                    </a:lnTo>
                    <a:lnTo>
                      <a:pt x="303237" y="216395"/>
                    </a:lnTo>
                    <a:lnTo>
                      <a:pt x="303237" y="173113"/>
                    </a:lnTo>
                    <a:close/>
                  </a:path>
                  <a:path w="520064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129832"/>
                    </a:lnTo>
                    <a:lnTo>
                      <a:pt x="303237" y="129832"/>
                    </a:lnTo>
                    <a:lnTo>
                      <a:pt x="303237" y="0"/>
                    </a:lnTo>
                    <a:close/>
                  </a:path>
                  <a:path w="520064" h="1082039">
                    <a:moveTo>
                      <a:pt x="346570" y="1038669"/>
                    </a:moveTo>
                    <a:lnTo>
                      <a:pt x="303250" y="1038669"/>
                    </a:lnTo>
                    <a:lnTo>
                      <a:pt x="303250" y="1081951"/>
                    </a:lnTo>
                    <a:lnTo>
                      <a:pt x="346570" y="1081951"/>
                    </a:lnTo>
                    <a:lnTo>
                      <a:pt x="346570" y="1038669"/>
                    </a:lnTo>
                    <a:close/>
                  </a:path>
                  <a:path w="520064" h="1082039">
                    <a:moveTo>
                      <a:pt x="346570" y="346227"/>
                    </a:moveTo>
                    <a:lnTo>
                      <a:pt x="303250" y="346227"/>
                    </a:lnTo>
                    <a:lnTo>
                      <a:pt x="303250" y="432777"/>
                    </a:lnTo>
                    <a:lnTo>
                      <a:pt x="346570" y="432777"/>
                    </a:lnTo>
                    <a:lnTo>
                      <a:pt x="346570" y="346227"/>
                    </a:lnTo>
                    <a:close/>
                  </a:path>
                  <a:path w="520064" h="1082039">
                    <a:moveTo>
                      <a:pt x="389890" y="779005"/>
                    </a:moveTo>
                    <a:lnTo>
                      <a:pt x="346570" y="779005"/>
                    </a:lnTo>
                    <a:lnTo>
                      <a:pt x="346570" y="822286"/>
                    </a:lnTo>
                    <a:lnTo>
                      <a:pt x="389890" y="822286"/>
                    </a:lnTo>
                    <a:lnTo>
                      <a:pt x="389890" y="779005"/>
                    </a:lnTo>
                    <a:close/>
                  </a:path>
                  <a:path w="520064" h="1082039">
                    <a:moveTo>
                      <a:pt x="433209" y="389509"/>
                    </a:moveTo>
                    <a:lnTo>
                      <a:pt x="389890" y="389509"/>
                    </a:lnTo>
                    <a:lnTo>
                      <a:pt x="389890" y="432790"/>
                    </a:lnTo>
                    <a:lnTo>
                      <a:pt x="433209" y="432790"/>
                    </a:lnTo>
                    <a:lnTo>
                      <a:pt x="433209" y="389509"/>
                    </a:lnTo>
                    <a:close/>
                  </a:path>
                  <a:path w="520064" h="1082039">
                    <a:moveTo>
                      <a:pt x="476529" y="476059"/>
                    </a:moveTo>
                    <a:lnTo>
                      <a:pt x="433209" y="476059"/>
                    </a:lnTo>
                    <a:lnTo>
                      <a:pt x="433209" y="562610"/>
                    </a:lnTo>
                    <a:lnTo>
                      <a:pt x="389890" y="562610"/>
                    </a:lnTo>
                    <a:lnTo>
                      <a:pt x="389890" y="476059"/>
                    </a:lnTo>
                    <a:lnTo>
                      <a:pt x="346570" y="476059"/>
                    </a:lnTo>
                    <a:lnTo>
                      <a:pt x="346570" y="519341"/>
                    </a:lnTo>
                    <a:lnTo>
                      <a:pt x="303250" y="519341"/>
                    </a:lnTo>
                    <a:lnTo>
                      <a:pt x="303250" y="735736"/>
                    </a:lnTo>
                    <a:lnTo>
                      <a:pt x="346570" y="735736"/>
                    </a:lnTo>
                    <a:lnTo>
                      <a:pt x="389890" y="735723"/>
                    </a:lnTo>
                    <a:lnTo>
                      <a:pt x="433209" y="735723"/>
                    </a:lnTo>
                    <a:lnTo>
                      <a:pt x="433209" y="865555"/>
                    </a:lnTo>
                    <a:lnTo>
                      <a:pt x="433209" y="908837"/>
                    </a:lnTo>
                    <a:lnTo>
                      <a:pt x="433209" y="952119"/>
                    </a:ln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lnTo>
                      <a:pt x="389890" y="865555"/>
                    </a:lnTo>
                    <a:lnTo>
                      <a:pt x="346570" y="865555"/>
                    </a:lnTo>
                    <a:lnTo>
                      <a:pt x="303250" y="865555"/>
                    </a:lnTo>
                    <a:lnTo>
                      <a:pt x="303250" y="952106"/>
                    </a:lnTo>
                    <a:lnTo>
                      <a:pt x="346570" y="952106"/>
                    </a:lnTo>
                    <a:lnTo>
                      <a:pt x="346570" y="995387"/>
                    </a:lnTo>
                    <a:lnTo>
                      <a:pt x="389890" y="995387"/>
                    </a:lnTo>
                    <a:lnTo>
                      <a:pt x="433209" y="995400"/>
                    </a:lnTo>
                    <a:lnTo>
                      <a:pt x="433209" y="1038669"/>
                    </a:lnTo>
                    <a:lnTo>
                      <a:pt x="389890" y="1038669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76529" y="1081951"/>
                    </a:lnTo>
                    <a:lnTo>
                      <a:pt x="476529" y="649173"/>
                    </a:lnTo>
                    <a:lnTo>
                      <a:pt x="433209" y="649173"/>
                    </a:lnTo>
                    <a:lnTo>
                      <a:pt x="433209" y="692442"/>
                    </a:lnTo>
                    <a:lnTo>
                      <a:pt x="389890" y="692442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433209" y="605891"/>
                    </a:lnTo>
                    <a:lnTo>
                      <a:pt x="476529" y="605891"/>
                    </a:lnTo>
                    <a:lnTo>
                      <a:pt x="476529" y="476059"/>
                    </a:lnTo>
                    <a:close/>
                  </a:path>
                  <a:path w="520064" h="1082039">
                    <a:moveTo>
                      <a:pt x="519849" y="346227"/>
                    </a:moveTo>
                    <a:lnTo>
                      <a:pt x="476529" y="346227"/>
                    </a:lnTo>
                    <a:lnTo>
                      <a:pt x="433209" y="346227"/>
                    </a:lnTo>
                    <a:lnTo>
                      <a:pt x="433209" y="389509"/>
                    </a:lnTo>
                    <a:lnTo>
                      <a:pt x="476529" y="389509"/>
                    </a:lnTo>
                    <a:lnTo>
                      <a:pt x="519849" y="389509"/>
                    </a:lnTo>
                    <a:lnTo>
                      <a:pt x="519849" y="346227"/>
                    </a:lnTo>
                    <a:close/>
                  </a:path>
                  <a:path w="520064" h="1082039">
                    <a:moveTo>
                      <a:pt x="519849" y="86563"/>
                    </a:moveTo>
                    <a:lnTo>
                      <a:pt x="476529" y="86563"/>
                    </a:lnTo>
                    <a:lnTo>
                      <a:pt x="433209" y="86563"/>
                    </a:lnTo>
                    <a:lnTo>
                      <a:pt x="433209" y="216408"/>
                    </a:lnTo>
                    <a:lnTo>
                      <a:pt x="476529" y="216408"/>
                    </a:lnTo>
                    <a:lnTo>
                      <a:pt x="519849" y="216408"/>
                    </a:lnTo>
                    <a:lnTo>
                      <a:pt x="519849" y="86563"/>
                    </a:lnTo>
                    <a:close/>
                  </a:path>
                  <a:path w="520064" h="1082039">
                    <a:moveTo>
                      <a:pt x="519849" y="0"/>
                    </a:moveTo>
                    <a:lnTo>
                      <a:pt x="476529" y="0"/>
                    </a:lnTo>
                    <a:lnTo>
                      <a:pt x="433209" y="0"/>
                    </a:lnTo>
                    <a:lnTo>
                      <a:pt x="389890" y="0"/>
                    </a:lnTo>
                    <a:lnTo>
                      <a:pt x="346570" y="0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433209" y="302945"/>
                    </a:lnTo>
                    <a:lnTo>
                      <a:pt x="476529" y="302945"/>
                    </a:lnTo>
                    <a:lnTo>
                      <a:pt x="519849" y="302945"/>
                    </a:lnTo>
                    <a:lnTo>
                      <a:pt x="519849" y="259664"/>
                    </a:lnTo>
                    <a:lnTo>
                      <a:pt x="476529" y="259664"/>
                    </a:lnTo>
                    <a:lnTo>
                      <a:pt x="433209" y="259664"/>
                    </a:lnTo>
                    <a:lnTo>
                      <a:pt x="389890" y="259664"/>
                    </a:lnTo>
                    <a:lnTo>
                      <a:pt x="389890" y="43281"/>
                    </a:lnTo>
                    <a:lnTo>
                      <a:pt x="433209" y="43281"/>
                    </a:lnTo>
                    <a:lnTo>
                      <a:pt x="476529" y="43281"/>
                    </a:lnTo>
                    <a:lnTo>
                      <a:pt x="519849" y="43281"/>
                    </a:lnTo>
                    <a:lnTo>
                      <a:pt x="5198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object 109">
              <a:extLst>
                <a:ext uri="{FF2B5EF4-FFF2-40B4-BE49-F238E27FC236}">
                  <a16:creationId xmlns="" xmlns:a16="http://schemas.microsoft.com/office/drawing/2014/main" id="{F47E2BFE-F119-8547-D388-0FD31BCF93FB}"/>
                </a:ext>
              </a:extLst>
            </p:cNvPr>
            <p:cNvSpPr/>
            <p:nvPr/>
          </p:nvSpPr>
          <p:spPr>
            <a:xfrm>
              <a:off x="2273579" y="548680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object 110">
              <a:extLst>
                <a:ext uri="{FF2B5EF4-FFF2-40B4-BE49-F238E27FC236}">
                  <a16:creationId xmlns="" xmlns:a16="http://schemas.microsoft.com/office/drawing/2014/main" id="{6E7036A9-8665-E17D-39D5-592E77D5D51D}"/>
                </a:ext>
              </a:extLst>
            </p:cNvPr>
            <p:cNvSpPr/>
            <p:nvPr/>
          </p:nvSpPr>
          <p:spPr>
            <a:xfrm>
              <a:off x="2273579" y="5659920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bject 111">
              <a:extLst>
                <a:ext uri="{FF2B5EF4-FFF2-40B4-BE49-F238E27FC236}">
                  <a16:creationId xmlns="" xmlns:a16="http://schemas.microsoft.com/office/drawing/2014/main" id="{28774E5A-0939-33DB-1CA2-7643E3883EDE}"/>
                </a:ext>
              </a:extLst>
            </p:cNvPr>
            <p:cNvSpPr/>
            <p:nvPr/>
          </p:nvSpPr>
          <p:spPr>
            <a:xfrm>
              <a:off x="2273579" y="5962865"/>
              <a:ext cx="43815" cy="130175"/>
            </a:xfrm>
            <a:custGeom>
              <a:avLst/>
              <a:gdLst/>
              <a:ahLst/>
              <a:cxnLst/>
              <a:rect l="l" t="t" r="r" b="b"/>
              <a:pathLst>
                <a:path w="43814" h="130175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130175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112">
              <a:extLst>
                <a:ext uri="{FF2B5EF4-FFF2-40B4-BE49-F238E27FC236}">
                  <a16:creationId xmlns="" xmlns:a16="http://schemas.microsoft.com/office/drawing/2014/main" id="{CFCDF3B0-FD2E-92B9-91E9-15D783A0C480}"/>
                </a:ext>
              </a:extLst>
            </p:cNvPr>
            <p:cNvSpPr/>
            <p:nvPr/>
          </p:nvSpPr>
          <p:spPr>
            <a:xfrm>
              <a:off x="2316899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89889">
                  <a:moveTo>
                    <a:pt x="43319" y="86563"/>
                  </a:moveTo>
                  <a:lnTo>
                    <a:pt x="0" y="86563"/>
                  </a:lnTo>
                  <a:lnTo>
                    <a:pt x="0" y="216408"/>
                  </a:lnTo>
                  <a:lnTo>
                    <a:pt x="43319" y="216408"/>
                  </a:lnTo>
                  <a:lnTo>
                    <a:pt x="43319" y="86563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bject 113">
              <a:extLst>
                <a:ext uri="{FF2B5EF4-FFF2-40B4-BE49-F238E27FC236}">
                  <a16:creationId xmlns="" xmlns:a16="http://schemas.microsoft.com/office/drawing/2014/main" id="{CB3E604F-D16E-30CA-88A1-7C67F9915CFC}"/>
                </a:ext>
              </a:extLst>
            </p:cNvPr>
            <p:cNvSpPr/>
            <p:nvPr/>
          </p:nvSpPr>
          <p:spPr>
            <a:xfrm>
              <a:off x="2316899" y="5486806"/>
              <a:ext cx="43815" cy="346710"/>
            </a:xfrm>
            <a:custGeom>
              <a:avLst/>
              <a:gdLst/>
              <a:ahLst/>
              <a:cxnLst/>
              <a:rect l="l" t="t" r="r" b="b"/>
              <a:pathLst>
                <a:path w="43814" h="346710">
                  <a:moveTo>
                    <a:pt x="43319" y="302945"/>
                  </a:moveTo>
                  <a:lnTo>
                    <a:pt x="0" y="302945"/>
                  </a:lnTo>
                  <a:lnTo>
                    <a:pt x="0" y="346227"/>
                  </a:lnTo>
                  <a:lnTo>
                    <a:pt x="43319" y="346227"/>
                  </a:lnTo>
                  <a:lnTo>
                    <a:pt x="43319" y="302945"/>
                  </a:lnTo>
                  <a:close/>
                </a:path>
                <a:path w="43814" h="346710">
                  <a:moveTo>
                    <a:pt x="43319" y="216382"/>
                  </a:moveTo>
                  <a:lnTo>
                    <a:pt x="0" y="216382"/>
                  </a:lnTo>
                  <a:lnTo>
                    <a:pt x="0" y="259664"/>
                  </a:lnTo>
                  <a:lnTo>
                    <a:pt x="43319" y="259664"/>
                  </a:lnTo>
                  <a:lnTo>
                    <a:pt x="43319" y="216382"/>
                  </a:lnTo>
                  <a:close/>
                </a:path>
                <a:path w="43814" h="346710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34671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bject 114">
              <a:extLst>
                <a:ext uri="{FF2B5EF4-FFF2-40B4-BE49-F238E27FC236}">
                  <a16:creationId xmlns="" xmlns:a16="http://schemas.microsoft.com/office/drawing/2014/main" id="{1107D09D-6CA7-A773-C074-CAC5C5EFA5C7}"/>
                </a:ext>
              </a:extLst>
            </p:cNvPr>
            <p:cNvSpPr/>
            <p:nvPr/>
          </p:nvSpPr>
          <p:spPr>
            <a:xfrm>
              <a:off x="2316899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bject 115">
              <a:extLst>
                <a:ext uri="{FF2B5EF4-FFF2-40B4-BE49-F238E27FC236}">
                  <a16:creationId xmlns="" xmlns:a16="http://schemas.microsoft.com/office/drawing/2014/main" id="{A833A197-8537-C600-507A-263D925E1E75}"/>
                </a:ext>
              </a:extLst>
            </p:cNvPr>
            <p:cNvSpPr/>
            <p:nvPr/>
          </p:nvSpPr>
          <p:spPr>
            <a:xfrm>
              <a:off x="2360218" y="501074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bject 116">
              <a:extLst>
                <a:ext uri="{FF2B5EF4-FFF2-40B4-BE49-F238E27FC236}">
                  <a16:creationId xmlns="" xmlns:a16="http://schemas.microsoft.com/office/drawing/2014/main" id="{9158362A-D91D-C9AB-EF09-8E75D739F01A}"/>
                </a:ext>
              </a:extLst>
            </p:cNvPr>
            <p:cNvSpPr/>
            <p:nvPr/>
          </p:nvSpPr>
          <p:spPr>
            <a:xfrm>
              <a:off x="2360218" y="5270411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bject 117">
              <a:extLst>
                <a:ext uri="{FF2B5EF4-FFF2-40B4-BE49-F238E27FC236}">
                  <a16:creationId xmlns="" xmlns:a16="http://schemas.microsoft.com/office/drawing/2014/main" id="{0D1023DA-B3AD-9683-FAB6-D8EA5103F9FA}"/>
                </a:ext>
              </a:extLst>
            </p:cNvPr>
            <p:cNvSpPr/>
            <p:nvPr/>
          </p:nvSpPr>
          <p:spPr>
            <a:xfrm>
              <a:off x="2360218" y="540025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bject 118">
              <a:extLst>
                <a:ext uri="{FF2B5EF4-FFF2-40B4-BE49-F238E27FC236}">
                  <a16:creationId xmlns="" xmlns:a16="http://schemas.microsoft.com/office/drawing/2014/main" id="{D81C0BF2-9A54-C40D-8E71-50B068F92E85}"/>
                </a:ext>
              </a:extLst>
            </p:cNvPr>
            <p:cNvSpPr/>
            <p:nvPr/>
          </p:nvSpPr>
          <p:spPr>
            <a:xfrm>
              <a:off x="2360218" y="5530088"/>
              <a:ext cx="43815" cy="303530"/>
            </a:xfrm>
            <a:custGeom>
              <a:avLst/>
              <a:gdLst/>
              <a:ahLst/>
              <a:cxnLst/>
              <a:rect l="l" t="t" r="r" b="b"/>
              <a:pathLst>
                <a:path w="43814" h="30352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03529">
                  <a:moveTo>
                    <a:pt x="43319" y="173101"/>
                  </a:moveTo>
                  <a:lnTo>
                    <a:pt x="0" y="173101"/>
                  </a:lnTo>
                  <a:lnTo>
                    <a:pt x="0" y="216382"/>
                  </a:lnTo>
                  <a:lnTo>
                    <a:pt x="43319" y="216382"/>
                  </a:lnTo>
                  <a:lnTo>
                    <a:pt x="43319" y="173101"/>
                  </a:lnTo>
                  <a:close/>
                </a:path>
                <a:path w="43814" h="303529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30352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bject 119">
              <a:extLst>
                <a:ext uri="{FF2B5EF4-FFF2-40B4-BE49-F238E27FC236}">
                  <a16:creationId xmlns="" xmlns:a16="http://schemas.microsoft.com/office/drawing/2014/main" id="{5A7C9A69-CA43-40DA-537B-7449A38AAAE3}"/>
                </a:ext>
              </a:extLst>
            </p:cNvPr>
            <p:cNvSpPr/>
            <p:nvPr/>
          </p:nvSpPr>
          <p:spPr>
            <a:xfrm>
              <a:off x="2360218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bject 120">
              <a:extLst>
                <a:ext uri="{FF2B5EF4-FFF2-40B4-BE49-F238E27FC236}">
                  <a16:creationId xmlns="" xmlns:a16="http://schemas.microsoft.com/office/drawing/2014/main" id="{45FC4750-8D85-A285-844E-F3F5BA7AFF8F}"/>
                </a:ext>
              </a:extLst>
            </p:cNvPr>
            <p:cNvSpPr/>
            <p:nvPr/>
          </p:nvSpPr>
          <p:spPr>
            <a:xfrm>
              <a:off x="2403538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bject 121">
              <a:extLst>
                <a:ext uri="{FF2B5EF4-FFF2-40B4-BE49-F238E27FC236}">
                  <a16:creationId xmlns="" xmlns:a16="http://schemas.microsoft.com/office/drawing/2014/main" id="{A095AC49-F1E4-B0AB-B414-C03721DBBC7D}"/>
                </a:ext>
              </a:extLst>
            </p:cNvPr>
            <p:cNvSpPr/>
            <p:nvPr/>
          </p:nvSpPr>
          <p:spPr>
            <a:xfrm>
              <a:off x="2403538" y="5530088"/>
              <a:ext cx="43815" cy="433070"/>
            </a:xfrm>
            <a:custGeom>
              <a:avLst/>
              <a:gdLst/>
              <a:ahLst/>
              <a:cxnLst/>
              <a:rect l="l" t="t" r="r" b="b"/>
              <a:pathLst>
                <a:path w="43814" h="433070">
                  <a:moveTo>
                    <a:pt x="43319" y="346214"/>
                  </a:moveTo>
                  <a:lnTo>
                    <a:pt x="0" y="346214"/>
                  </a:lnTo>
                  <a:lnTo>
                    <a:pt x="0" y="432765"/>
                  </a:lnTo>
                  <a:lnTo>
                    <a:pt x="43319" y="432765"/>
                  </a:lnTo>
                  <a:lnTo>
                    <a:pt x="43319" y="346214"/>
                  </a:lnTo>
                  <a:close/>
                </a:path>
                <a:path w="43814" h="433070">
                  <a:moveTo>
                    <a:pt x="43319" y="129832"/>
                  </a:moveTo>
                  <a:lnTo>
                    <a:pt x="0" y="129832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129832"/>
                  </a:lnTo>
                  <a:close/>
                </a:path>
                <a:path w="43814" h="43307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bject 122">
              <a:extLst>
                <a:ext uri="{FF2B5EF4-FFF2-40B4-BE49-F238E27FC236}">
                  <a16:creationId xmlns="" xmlns:a16="http://schemas.microsoft.com/office/drawing/2014/main" id="{213EDE99-4548-3112-11BA-D9C208841EBB}"/>
                </a:ext>
              </a:extLst>
            </p:cNvPr>
            <p:cNvSpPr/>
            <p:nvPr/>
          </p:nvSpPr>
          <p:spPr>
            <a:xfrm>
              <a:off x="2403538" y="604941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370307F6-5D5E-5796-6929-7A6350962CFB}"/>
              </a:ext>
            </a:extLst>
          </p:cNvPr>
          <p:cNvSpPr txBox="1"/>
          <p:nvPr/>
        </p:nvSpPr>
        <p:spPr>
          <a:xfrm>
            <a:off x="2554024" y="4417062"/>
            <a:ext cx="352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 ссылка на сайт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C3E6C08-6A61-524D-B2C7-376AAAF57D5B}"/>
              </a:ext>
            </a:extLst>
          </p:cNvPr>
          <p:cNvSpPr txBox="1"/>
          <p:nvPr/>
        </p:nvSpPr>
        <p:spPr>
          <a:xfrm>
            <a:off x="3190823" y="1599455"/>
            <a:ext cx="39496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Глава </a:t>
            </a:r>
            <a:endParaRPr lang="ru-RU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endParaRPr lang="ru-RU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Юрий Николаевич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Жидков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8(84663)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2-11-76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radmin@kinel.ru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D6E4933-3E39-1B62-6164-17E4CFCCE993}"/>
              </a:ext>
            </a:extLst>
          </p:cNvPr>
          <p:cNvSpPr txBox="1"/>
          <p:nvPr/>
        </p:nvSpPr>
        <p:spPr>
          <a:xfrm>
            <a:off x="9390228" y="1559114"/>
            <a:ext cx="24297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Светлана Николаевна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Рузова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8(84663) 2-18-39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rsn@kinel.ru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34">
            <a:extLst>
              <a:ext uri="{FF2B5EF4-FFF2-40B4-BE49-F238E27FC236}">
                <a16:creationId xmlns="" xmlns:a16="http://schemas.microsoft.com/office/drawing/2014/main" id="{63EB6339-BF02-4B0F-89DB-BCD536F6D14C}"/>
              </a:ext>
            </a:extLst>
          </p:cNvPr>
          <p:cNvSpPr txBox="1"/>
          <p:nvPr/>
        </p:nvSpPr>
        <p:spPr>
          <a:xfrm>
            <a:off x="8821272" y="490967"/>
            <a:ext cx="2607718" cy="398186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 </a:t>
            </a:r>
            <a:r>
              <a:rPr lang="ru-RU" sz="1200" dirty="0" err="1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Самарской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14421" y="278869"/>
            <a:ext cx="544480" cy="7162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6624" y="1623532"/>
            <a:ext cx="2605176" cy="18189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4747" y="4411552"/>
            <a:ext cx="1737606" cy="18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353024"/>
            <a:ext cx="8748825" cy="50879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4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8431" y="1257490"/>
            <a:ext cx="5304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Общее количество </a:t>
            </a:r>
            <a:r>
              <a:rPr lang="ru-RU" sz="2400" b="1" dirty="0" smtClean="0"/>
              <a:t>трудовых ресурсов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873" y="367888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2641438326"/>
              </p:ext>
            </p:extLst>
          </p:nvPr>
        </p:nvGraphicFramePr>
        <p:xfrm>
          <a:off x="-39338" y="1538165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46533"/>
              </p:ext>
            </p:extLst>
          </p:nvPr>
        </p:nvGraphicFramePr>
        <p:xfrm>
          <a:off x="7292801" y="5381169"/>
          <a:ext cx="447267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891"/>
                <a:gridCol w="1490891"/>
                <a:gridCol w="14908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2020г.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2021г.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2022г.</a:t>
                      </a:r>
                      <a:endParaRPr lang="ru-RU" sz="1200" b="1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18308</a:t>
                      </a:r>
                      <a:endParaRPr lang="ru-RU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18304</a:t>
                      </a:r>
                      <a:endParaRPr lang="ru-RU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18268</a:t>
                      </a:r>
                      <a:endParaRPr lang="ru-RU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12794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12948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12840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4359349" y="5669497"/>
            <a:ext cx="2987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ресурсы, чел.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40372" y="6077089"/>
            <a:ext cx="3278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 в экономике, чел.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B11CAB01-4582-424E-9F38-7A47960980BE}"/>
              </a:ext>
            </a:extLst>
          </p:cNvPr>
          <p:cNvGrpSpPr/>
          <p:nvPr/>
        </p:nvGrpSpPr>
        <p:grpSpPr>
          <a:xfrm>
            <a:off x="7081284" y="322429"/>
            <a:ext cx="4972783" cy="524920"/>
            <a:chOff x="7528468" y="349323"/>
            <a:chExt cx="4525599" cy="524920"/>
          </a:xfrm>
        </p:grpSpPr>
        <p:grpSp>
          <p:nvGrpSpPr>
            <p:cNvPr id="74" name="object 6">
              <a:extLst>
                <a:ext uri="{FF2B5EF4-FFF2-40B4-BE49-F238E27FC236}">
                  <a16:creationId xmlns="" xmlns:a16="http://schemas.microsoft.com/office/drawing/2014/main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79" name="object 7">
                <a:extLst>
                  <a:ext uri="{FF2B5EF4-FFF2-40B4-BE49-F238E27FC236}">
                    <a16:creationId xmlns="" xmlns:a16="http://schemas.microsoft.com/office/drawing/2014/main" id="{1ABC88BF-7FFF-7CEC-ED4F-8D01A96F42C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80" name="object 8">
                <a:extLst>
                  <a:ext uri="{FF2B5EF4-FFF2-40B4-BE49-F238E27FC236}">
                    <a16:creationId xmlns="" xmlns:a16="http://schemas.microsoft.com/office/drawing/2014/main" id="{D72BEB1E-0FF4-B3CE-12D6-B5F405F0FBB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81" name="object 9">
                <a:extLst>
                  <a:ext uri="{FF2B5EF4-FFF2-40B4-BE49-F238E27FC236}">
                    <a16:creationId xmlns="" xmlns:a16="http://schemas.microsoft.com/office/drawing/2014/main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10">
                <a:extLst>
                  <a:ext uri="{FF2B5EF4-FFF2-40B4-BE49-F238E27FC236}">
                    <a16:creationId xmlns="" xmlns:a16="http://schemas.microsoft.com/office/drawing/2014/main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11">
                <a:extLst>
                  <a:ext uri="{FF2B5EF4-FFF2-40B4-BE49-F238E27FC236}">
                    <a16:creationId xmlns="" xmlns:a16="http://schemas.microsoft.com/office/drawing/2014/main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4" name="object 12">
                <a:extLst>
                  <a:ext uri="{FF2B5EF4-FFF2-40B4-BE49-F238E27FC236}">
                    <a16:creationId xmlns="" xmlns:a16="http://schemas.microsoft.com/office/drawing/2014/main" id="{2AAA3D3D-AB6B-039D-593C-CE836BD00F9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85" name="object 13">
                <a:extLst>
                  <a:ext uri="{FF2B5EF4-FFF2-40B4-BE49-F238E27FC236}">
                    <a16:creationId xmlns="" xmlns:a16="http://schemas.microsoft.com/office/drawing/2014/main" id="{8592841A-EC18-7464-4393-738EFE00FC2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86" name="object 14">
                <a:extLst>
                  <a:ext uri="{FF2B5EF4-FFF2-40B4-BE49-F238E27FC236}">
                    <a16:creationId xmlns="" xmlns:a16="http://schemas.microsoft.com/office/drawing/2014/main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15">
                <a:extLst>
                  <a:ext uri="{FF2B5EF4-FFF2-40B4-BE49-F238E27FC236}">
                    <a16:creationId xmlns="" xmlns:a16="http://schemas.microsoft.com/office/drawing/2014/main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8" name="object 16">
                <a:extLst>
                  <a:ext uri="{FF2B5EF4-FFF2-40B4-BE49-F238E27FC236}">
                    <a16:creationId xmlns="" xmlns:a16="http://schemas.microsoft.com/office/drawing/2014/main" id="{10C9F72C-2653-BDEF-8D7A-96BE1AC1DF2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89" name="object 17">
                <a:extLst>
                  <a:ext uri="{FF2B5EF4-FFF2-40B4-BE49-F238E27FC236}">
                    <a16:creationId xmlns="" xmlns:a16="http://schemas.microsoft.com/office/drawing/2014/main" id="{A84094D4-2490-FE38-745B-A941A2F3CAC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90" name="object 18">
                <a:extLst>
                  <a:ext uri="{FF2B5EF4-FFF2-40B4-BE49-F238E27FC236}">
                    <a16:creationId xmlns="" xmlns:a16="http://schemas.microsoft.com/office/drawing/2014/main" id="{D28EB228-BB9F-6664-4FE3-4AFA63D576C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91" name="object 19">
                <a:extLst>
                  <a:ext uri="{FF2B5EF4-FFF2-40B4-BE49-F238E27FC236}">
                    <a16:creationId xmlns="" xmlns:a16="http://schemas.microsoft.com/office/drawing/2014/main" id="{292183E0-FFB6-F24F-B91B-74EFA0F9ADA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92" name="object 20">
                <a:extLst>
                  <a:ext uri="{FF2B5EF4-FFF2-40B4-BE49-F238E27FC236}">
                    <a16:creationId xmlns="" xmlns:a16="http://schemas.microsoft.com/office/drawing/2014/main" id="{030461B9-C591-AAAE-BC83-4EE747135E5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93" name="object 21">
                <a:extLst>
                  <a:ext uri="{FF2B5EF4-FFF2-40B4-BE49-F238E27FC236}">
                    <a16:creationId xmlns="" xmlns:a16="http://schemas.microsoft.com/office/drawing/2014/main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22">
                <a:extLst>
                  <a:ext uri="{FF2B5EF4-FFF2-40B4-BE49-F238E27FC236}">
                    <a16:creationId xmlns="" xmlns:a16="http://schemas.microsoft.com/office/drawing/2014/main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23">
                <a:extLst>
                  <a:ext uri="{FF2B5EF4-FFF2-40B4-BE49-F238E27FC236}">
                    <a16:creationId xmlns="" xmlns:a16="http://schemas.microsoft.com/office/drawing/2014/main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6" name="object 24">
                <a:extLst>
                  <a:ext uri="{FF2B5EF4-FFF2-40B4-BE49-F238E27FC236}">
                    <a16:creationId xmlns="" xmlns:a16="http://schemas.microsoft.com/office/drawing/2014/main" id="{D8CDA463-0AD9-0F43-FEAA-F9261DAF5EB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97" name="object 25">
                <a:extLst>
                  <a:ext uri="{FF2B5EF4-FFF2-40B4-BE49-F238E27FC236}">
                    <a16:creationId xmlns="" xmlns:a16="http://schemas.microsoft.com/office/drawing/2014/main" id="{EABFBE0D-E4C7-1408-20A8-ED3B9F02DBB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98" name="object 26">
                <a:extLst>
                  <a:ext uri="{FF2B5EF4-FFF2-40B4-BE49-F238E27FC236}">
                    <a16:creationId xmlns="" xmlns:a16="http://schemas.microsoft.com/office/drawing/2014/main" id="{1B9BE5FD-4B6D-A48E-F529-3801F7F4B77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99" name="object 27">
                <a:extLst>
                  <a:ext uri="{FF2B5EF4-FFF2-40B4-BE49-F238E27FC236}">
                    <a16:creationId xmlns="" xmlns:a16="http://schemas.microsoft.com/office/drawing/2014/main" id="{90878C5D-452D-B7DB-0449-466D24F2600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00" name="object 28">
                <a:extLst>
                  <a:ext uri="{FF2B5EF4-FFF2-40B4-BE49-F238E27FC236}">
                    <a16:creationId xmlns="" xmlns:a16="http://schemas.microsoft.com/office/drawing/2014/main" id="{F44FA83C-F31A-7E12-F0C1-2E4933325B5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101" name="object 29">
                <a:extLst>
                  <a:ext uri="{FF2B5EF4-FFF2-40B4-BE49-F238E27FC236}">
                    <a16:creationId xmlns="" xmlns:a16="http://schemas.microsoft.com/office/drawing/2014/main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30">
                <a:extLst>
                  <a:ext uri="{FF2B5EF4-FFF2-40B4-BE49-F238E27FC236}">
                    <a16:creationId xmlns="" xmlns:a16="http://schemas.microsoft.com/office/drawing/2014/main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31">
                <a:extLst>
                  <a:ext uri="{FF2B5EF4-FFF2-40B4-BE49-F238E27FC236}">
                    <a16:creationId xmlns="" xmlns:a16="http://schemas.microsoft.com/office/drawing/2014/main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4" name="object 32">
                <a:extLst>
                  <a:ext uri="{FF2B5EF4-FFF2-40B4-BE49-F238E27FC236}">
                    <a16:creationId xmlns="" xmlns:a16="http://schemas.microsoft.com/office/drawing/2014/main" id="{4AE7C3F8-7488-1AB2-AC8E-F249C8974F39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105" name="object 33">
                <a:extLst>
                  <a:ext uri="{FF2B5EF4-FFF2-40B4-BE49-F238E27FC236}">
                    <a16:creationId xmlns="" xmlns:a16="http://schemas.microsoft.com/office/drawing/2014/main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7" name="object 34">
              <a:extLst>
                <a:ext uri="{FF2B5EF4-FFF2-40B4-BE49-F238E27FC236}">
                  <a16:creationId xmlns="" xmlns:a16="http://schemas.microsoft.com/office/drawing/2014/main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bject 34">
              <a:extLst>
                <a:ext uri="{FF2B5EF4-FFF2-40B4-BE49-F238E27FC236}">
                  <a16:creationId xmlns="" xmlns:a16="http://schemas.microsoft.com/office/drawing/2014/main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1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353024"/>
            <a:ext cx="8748825" cy="50879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5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4072" y="1257490"/>
            <a:ext cx="7092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Общее количество учебных заведений – </a:t>
            </a:r>
            <a:r>
              <a:rPr lang="ru-RU" sz="2400" b="1" dirty="0" smtClean="0"/>
              <a:t>20, </a:t>
            </a:r>
            <a:r>
              <a:rPr lang="ru-RU" sz="2400" b="1" dirty="0"/>
              <a:t>из них: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098" y="1746736"/>
            <a:ext cx="2531842" cy="19108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60175" y="1725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Высшее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1,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(Самарский Государственный Аграрный Университет в пос.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-Кинельский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Кинель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 2022-2023 гг. - 325 специалистов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2494" y="2803357"/>
            <a:ext cx="2502568" cy="20541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73665" y="3124902"/>
            <a:ext cx="6242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 специальное – 1, (ГБПОУ СО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Домашкинский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государственный техникум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Домашка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 2022-2023 гг. - 69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4380" y="4510344"/>
            <a:ext cx="3158002" cy="18872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310283" y="4982311"/>
            <a:ext cx="3881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 школ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2022-2023 гг. - 188 учеников (9-11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32" y="421676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B11CAB01-4582-424E-9F38-7A47960980BE}"/>
              </a:ext>
            </a:extLst>
          </p:cNvPr>
          <p:cNvGrpSpPr/>
          <p:nvPr/>
        </p:nvGrpSpPr>
        <p:grpSpPr>
          <a:xfrm>
            <a:off x="7081284" y="403111"/>
            <a:ext cx="4972783" cy="524920"/>
            <a:chOff x="7528468" y="349323"/>
            <a:chExt cx="4525599" cy="524920"/>
          </a:xfrm>
        </p:grpSpPr>
        <p:grpSp>
          <p:nvGrpSpPr>
            <p:cNvPr id="73" name="object 6">
              <a:extLst>
                <a:ext uri="{FF2B5EF4-FFF2-40B4-BE49-F238E27FC236}">
                  <a16:creationId xmlns="" xmlns:a16="http://schemas.microsoft.com/office/drawing/2014/main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76" name="object 7">
                <a:extLst>
                  <a:ext uri="{FF2B5EF4-FFF2-40B4-BE49-F238E27FC236}">
                    <a16:creationId xmlns="" xmlns:a16="http://schemas.microsoft.com/office/drawing/2014/main" id="{1ABC88BF-7FFF-7CEC-ED4F-8D01A96F42C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="" xmlns:a16="http://schemas.microsoft.com/office/drawing/2014/main" id="{D72BEB1E-0FF4-B3CE-12D6-B5F405F0FBB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78" name="object 9">
                <a:extLst>
                  <a:ext uri="{FF2B5EF4-FFF2-40B4-BE49-F238E27FC236}">
                    <a16:creationId xmlns="" xmlns:a16="http://schemas.microsoft.com/office/drawing/2014/main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10">
                <a:extLst>
                  <a:ext uri="{FF2B5EF4-FFF2-40B4-BE49-F238E27FC236}">
                    <a16:creationId xmlns="" xmlns:a16="http://schemas.microsoft.com/office/drawing/2014/main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11">
                <a:extLst>
                  <a:ext uri="{FF2B5EF4-FFF2-40B4-BE49-F238E27FC236}">
                    <a16:creationId xmlns="" xmlns:a16="http://schemas.microsoft.com/office/drawing/2014/main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1" name="object 12">
                <a:extLst>
                  <a:ext uri="{FF2B5EF4-FFF2-40B4-BE49-F238E27FC236}">
                    <a16:creationId xmlns="" xmlns:a16="http://schemas.microsoft.com/office/drawing/2014/main" id="{2AAA3D3D-AB6B-039D-593C-CE836BD00F9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82" name="object 13">
                <a:extLst>
                  <a:ext uri="{FF2B5EF4-FFF2-40B4-BE49-F238E27FC236}">
                    <a16:creationId xmlns="" xmlns:a16="http://schemas.microsoft.com/office/drawing/2014/main" id="{8592841A-EC18-7464-4393-738EFE00FC2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83" name="object 14">
                <a:extLst>
                  <a:ext uri="{FF2B5EF4-FFF2-40B4-BE49-F238E27FC236}">
                    <a16:creationId xmlns="" xmlns:a16="http://schemas.microsoft.com/office/drawing/2014/main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15">
                <a:extLst>
                  <a:ext uri="{FF2B5EF4-FFF2-40B4-BE49-F238E27FC236}">
                    <a16:creationId xmlns="" xmlns:a16="http://schemas.microsoft.com/office/drawing/2014/main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5" name="object 16">
                <a:extLst>
                  <a:ext uri="{FF2B5EF4-FFF2-40B4-BE49-F238E27FC236}">
                    <a16:creationId xmlns="" xmlns:a16="http://schemas.microsoft.com/office/drawing/2014/main" id="{10C9F72C-2653-BDEF-8D7A-96BE1AC1DF2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86" name="object 17">
                <a:extLst>
                  <a:ext uri="{FF2B5EF4-FFF2-40B4-BE49-F238E27FC236}">
                    <a16:creationId xmlns="" xmlns:a16="http://schemas.microsoft.com/office/drawing/2014/main" id="{A84094D4-2490-FE38-745B-A941A2F3CAC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87" name="object 18">
                <a:extLst>
                  <a:ext uri="{FF2B5EF4-FFF2-40B4-BE49-F238E27FC236}">
                    <a16:creationId xmlns="" xmlns:a16="http://schemas.microsoft.com/office/drawing/2014/main" id="{D28EB228-BB9F-6664-4FE3-4AFA63D576C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88" name="object 19">
                <a:extLst>
                  <a:ext uri="{FF2B5EF4-FFF2-40B4-BE49-F238E27FC236}">
                    <a16:creationId xmlns="" xmlns:a16="http://schemas.microsoft.com/office/drawing/2014/main" id="{292183E0-FFB6-F24F-B91B-74EFA0F9ADA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89" name="object 20">
                <a:extLst>
                  <a:ext uri="{FF2B5EF4-FFF2-40B4-BE49-F238E27FC236}">
                    <a16:creationId xmlns="" xmlns:a16="http://schemas.microsoft.com/office/drawing/2014/main" id="{030461B9-C591-AAAE-BC83-4EE747135E5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90" name="object 21">
                <a:extLst>
                  <a:ext uri="{FF2B5EF4-FFF2-40B4-BE49-F238E27FC236}">
                    <a16:creationId xmlns="" xmlns:a16="http://schemas.microsoft.com/office/drawing/2014/main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22">
                <a:extLst>
                  <a:ext uri="{FF2B5EF4-FFF2-40B4-BE49-F238E27FC236}">
                    <a16:creationId xmlns="" xmlns:a16="http://schemas.microsoft.com/office/drawing/2014/main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23">
                <a:extLst>
                  <a:ext uri="{FF2B5EF4-FFF2-40B4-BE49-F238E27FC236}">
                    <a16:creationId xmlns="" xmlns:a16="http://schemas.microsoft.com/office/drawing/2014/main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3" name="object 24">
                <a:extLst>
                  <a:ext uri="{FF2B5EF4-FFF2-40B4-BE49-F238E27FC236}">
                    <a16:creationId xmlns="" xmlns:a16="http://schemas.microsoft.com/office/drawing/2014/main" id="{D8CDA463-0AD9-0F43-FEAA-F9261DAF5EB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94" name="object 25">
                <a:extLst>
                  <a:ext uri="{FF2B5EF4-FFF2-40B4-BE49-F238E27FC236}">
                    <a16:creationId xmlns="" xmlns:a16="http://schemas.microsoft.com/office/drawing/2014/main" id="{EABFBE0D-E4C7-1408-20A8-ED3B9F02DBB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95" name="object 26">
                <a:extLst>
                  <a:ext uri="{FF2B5EF4-FFF2-40B4-BE49-F238E27FC236}">
                    <a16:creationId xmlns="" xmlns:a16="http://schemas.microsoft.com/office/drawing/2014/main" id="{1B9BE5FD-4B6D-A48E-F529-3801F7F4B776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96" name="object 27">
                <a:extLst>
                  <a:ext uri="{FF2B5EF4-FFF2-40B4-BE49-F238E27FC236}">
                    <a16:creationId xmlns="" xmlns:a16="http://schemas.microsoft.com/office/drawing/2014/main" id="{90878C5D-452D-B7DB-0449-466D24F2600D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97" name="object 28">
                <a:extLst>
                  <a:ext uri="{FF2B5EF4-FFF2-40B4-BE49-F238E27FC236}">
                    <a16:creationId xmlns="" xmlns:a16="http://schemas.microsoft.com/office/drawing/2014/main" id="{F44FA83C-F31A-7E12-F0C1-2E4933325B5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98" name="object 29">
                <a:extLst>
                  <a:ext uri="{FF2B5EF4-FFF2-40B4-BE49-F238E27FC236}">
                    <a16:creationId xmlns="" xmlns:a16="http://schemas.microsoft.com/office/drawing/2014/main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30">
                <a:extLst>
                  <a:ext uri="{FF2B5EF4-FFF2-40B4-BE49-F238E27FC236}">
                    <a16:creationId xmlns="" xmlns:a16="http://schemas.microsoft.com/office/drawing/2014/main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31">
                <a:extLst>
                  <a:ext uri="{FF2B5EF4-FFF2-40B4-BE49-F238E27FC236}">
                    <a16:creationId xmlns="" xmlns:a16="http://schemas.microsoft.com/office/drawing/2014/main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1" name="object 32">
                <a:extLst>
                  <a:ext uri="{FF2B5EF4-FFF2-40B4-BE49-F238E27FC236}">
                    <a16:creationId xmlns="" xmlns:a16="http://schemas.microsoft.com/office/drawing/2014/main" id="{4AE7C3F8-7488-1AB2-AC8E-F249C8974F39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102" name="object 33">
                <a:extLst>
                  <a:ext uri="{FF2B5EF4-FFF2-40B4-BE49-F238E27FC236}">
                    <a16:creationId xmlns="" xmlns:a16="http://schemas.microsoft.com/office/drawing/2014/main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4" name="object 34">
              <a:extLst>
                <a:ext uri="{FF2B5EF4-FFF2-40B4-BE49-F238E27FC236}">
                  <a16:creationId xmlns="" xmlns:a16="http://schemas.microsoft.com/office/drawing/2014/main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bject 34">
              <a:extLst>
                <a:ext uri="{FF2B5EF4-FFF2-40B4-BE49-F238E27FC236}">
                  <a16:creationId xmlns="" xmlns:a16="http://schemas.microsoft.com/office/drawing/2014/main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6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5910" y="340095"/>
            <a:ext cx="392739" cy="526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674" y="1214337"/>
            <a:ext cx="11557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АГРОПРОМЫШЛЕННЫЙ КОМПЛЕКС В РАЗВИТИИ</a:t>
            </a:r>
            <a:endParaRPr lang="ru-RU" sz="2000" b="1" dirty="0"/>
          </a:p>
        </p:txBody>
      </p:sp>
      <p:sp>
        <p:nvSpPr>
          <p:cNvPr id="72" name="Подзаголовок 9"/>
          <p:cNvSpPr txBox="1">
            <a:spLocks/>
          </p:cNvSpPr>
          <p:nvPr/>
        </p:nvSpPr>
        <p:spPr>
          <a:xfrm>
            <a:off x="785697" y="1252840"/>
            <a:ext cx="10572824" cy="3671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>
              <a:lnSpc>
                <a:spcPct val="80000"/>
              </a:lnSpc>
              <a:defRPr/>
            </a:pPr>
            <a:endParaRPr lang="ru-RU" dirty="0" smtClean="0">
              <a:latin typeface="Calibri" pitchFamily="34" charset="0"/>
            </a:endParaRPr>
          </a:p>
          <a:p>
            <a:pPr indent="44926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Агропромышленный комплекс  сегодня:       </a:t>
            </a:r>
          </a:p>
          <a:p>
            <a:pPr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Calibri" pitchFamily="34" charset="0"/>
              </a:rPr>
              <a:t> </a:t>
            </a:r>
            <a:endParaRPr lang="en-US" sz="1600" b="1" dirty="0" smtClean="0">
              <a:latin typeface="Calibri" pitchFamily="34" charset="0"/>
            </a:endParaRPr>
          </a:p>
          <a:p>
            <a:pPr indent="449263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37 сельскохозяйственных  организаций,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75 крестьянских (фермерских) хозяйств,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14 перерабатывающих предприятий .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8 предприятий потребительской кооперации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1 предприятие машиностроения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11570 личных подсобных хозяйств</a:t>
            </a:r>
          </a:p>
          <a:p>
            <a:pPr indent="449263" algn="just">
              <a:lnSpc>
                <a:spcPct val="80000"/>
              </a:lnSpc>
              <a:defRPr/>
            </a:pPr>
            <a:endParaRPr lang="ru-RU" dirty="0" smtClean="0">
              <a:latin typeface="Calibri" pitchFamily="34" charset="0"/>
            </a:endParaRPr>
          </a:p>
          <a:p>
            <a:pPr indent="0" algn="just">
              <a:lnSpc>
                <a:spcPct val="80000"/>
              </a:lnSpc>
              <a:buNone/>
              <a:defRPr/>
            </a:pPr>
            <a:endParaRPr lang="ru-RU" dirty="0" smtClean="0">
              <a:latin typeface="Calibri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2" y="4933502"/>
            <a:ext cx="3181716" cy="159023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73" y="4933502"/>
            <a:ext cx="3158588" cy="157960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19" y="4933501"/>
            <a:ext cx="3113959" cy="1558197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B11CAB01-4582-424E-9F38-7A47960980BE}"/>
              </a:ext>
            </a:extLst>
          </p:cNvPr>
          <p:cNvGrpSpPr/>
          <p:nvPr/>
        </p:nvGrpSpPr>
        <p:grpSpPr>
          <a:xfrm>
            <a:off x="7081284" y="282088"/>
            <a:ext cx="4972783" cy="524920"/>
            <a:chOff x="7528468" y="349323"/>
            <a:chExt cx="4525599" cy="524920"/>
          </a:xfrm>
        </p:grpSpPr>
        <p:grpSp>
          <p:nvGrpSpPr>
            <p:cNvPr id="76" name="object 6">
              <a:extLst>
                <a:ext uri="{FF2B5EF4-FFF2-40B4-BE49-F238E27FC236}">
                  <a16:creationId xmlns="" xmlns:a16="http://schemas.microsoft.com/office/drawing/2014/main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79" name="object 7">
                <a:extLst>
                  <a:ext uri="{FF2B5EF4-FFF2-40B4-BE49-F238E27FC236}">
                    <a16:creationId xmlns="" xmlns:a16="http://schemas.microsoft.com/office/drawing/2014/main" id="{1ABC88BF-7FFF-7CEC-ED4F-8D01A96F42C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80" name="object 8">
                <a:extLst>
                  <a:ext uri="{FF2B5EF4-FFF2-40B4-BE49-F238E27FC236}">
                    <a16:creationId xmlns="" xmlns:a16="http://schemas.microsoft.com/office/drawing/2014/main" id="{D72BEB1E-0FF4-B3CE-12D6-B5F405F0FBB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81" name="object 9">
                <a:extLst>
                  <a:ext uri="{FF2B5EF4-FFF2-40B4-BE49-F238E27FC236}">
                    <a16:creationId xmlns="" xmlns:a16="http://schemas.microsoft.com/office/drawing/2014/main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10">
                <a:extLst>
                  <a:ext uri="{FF2B5EF4-FFF2-40B4-BE49-F238E27FC236}">
                    <a16:creationId xmlns="" xmlns:a16="http://schemas.microsoft.com/office/drawing/2014/main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11">
                <a:extLst>
                  <a:ext uri="{FF2B5EF4-FFF2-40B4-BE49-F238E27FC236}">
                    <a16:creationId xmlns="" xmlns:a16="http://schemas.microsoft.com/office/drawing/2014/main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4" name="object 12">
                <a:extLst>
                  <a:ext uri="{FF2B5EF4-FFF2-40B4-BE49-F238E27FC236}">
                    <a16:creationId xmlns="" xmlns:a16="http://schemas.microsoft.com/office/drawing/2014/main" id="{2AAA3D3D-AB6B-039D-593C-CE836BD00F9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85" name="object 13">
                <a:extLst>
                  <a:ext uri="{FF2B5EF4-FFF2-40B4-BE49-F238E27FC236}">
                    <a16:creationId xmlns="" xmlns:a16="http://schemas.microsoft.com/office/drawing/2014/main" id="{8592841A-EC18-7464-4393-738EFE00FC2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86" name="object 14">
                <a:extLst>
                  <a:ext uri="{FF2B5EF4-FFF2-40B4-BE49-F238E27FC236}">
                    <a16:creationId xmlns="" xmlns:a16="http://schemas.microsoft.com/office/drawing/2014/main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15">
                <a:extLst>
                  <a:ext uri="{FF2B5EF4-FFF2-40B4-BE49-F238E27FC236}">
                    <a16:creationId xmlns="" xmlns:a16="http://schemas.microsoft.com/office/drawing/2014/main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8" name="object 16">
                <a:extLst>
                  <a:ext uri="{FF2B5EF4-FFF2-40B4-BE49-F238E27FC236}">
                    <a16:creationId xmlns="" xmlns:a16="http://schemas.microsoft.com/office/drawing/2014/main" id="{10C9F72C-2653-BDEF-8D7A-96BE1AC1DF2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89" name="object 17">
                <a:extLst>
                  <a:ext uri="{FF2B5EF4-FFF2-40B4-BE49-F238E27FC236}">
                    <a16:creationId xmlns="" xmlns:a16="http://schemas.microsoft.com/office/drawing/2014/main" id="{A84094D4-2490-FE38-745B-A941A2F3CAC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90" name="object 18">
                <a:extLst>
                  <a:ext uri="{FF2B5EF4-FFF2-40B4-BE49-F238E27FC236}">
                    <a16:creationId xmlns="" xmlns:a16="http://schemas.microsoft.com/office/drawing/2014/main" id="{D28EB228-BB9F-6664-4FE3-4AFA63D576C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91" name="object 19">
                <a:extLst>
                  <a:ext uri="{FF2B5EF4-FFF2-40B4-BE49-F238E27FC236}">
                    <a16:creationId xmlns="" xmlns:a16="http://schemas.microsoft.com/office/drawing/2014/main" id="{292183E0-FFB6-F24F-B91B-74EFA0F9ADA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92" name="object 20">
                <a:extLst>
                  <a:ext uri="{FF2B5EF4-FFF2-40B4-BE49-F238E27FC236}">
                    <a16:creationId xmlns="" xmlns:a16="http://schemas.microsoft.com/office/drawing/2014/main" id="{030461B9-C591-AAAE-BC83-4EE747135E5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93" name="object 21">
                <a:extLst>
                  <a:ext uri="{FF2B5EF4-FFF2-40B4-BE49-F238E27FC236}">
                    <a16:creationId xmlns="" xmlns:a16="http://schemas.microsoft.com/office/drawing/2014/main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22">
                <a:extLst>
                  <a:ext uri="{FF2B5EF4-FFF2-40B4-BE49-F238E27FC236}">
                    <a16:creationId xmlns="" xmlns:a16="http://schemas.microsoft.com/office/drawing/2014/main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23">
                <a:extLst>
                  <a:ext uri="{FF2B5EF4-FFF2-40B4-BE49-F238E27FC236}">
                    <a16:creationId xmlns="" xmlns:a16="http://schemas.microsoft.com/office/drawing/2014/main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6" name="object 24">
                <a:extLst>
                  <a:ext uri="{FF2B5EF4-FFF2-40B4-BE49-F238E27FC236}">
                    <a16:creationId xmlns="" xmlns:a16="http://schemas.microsoft.com/office/drawing/2014/main" id="{D8CDA463-0AD9-0F43-FEAA-F9261DAF5EB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97" name="object 25">
                <a:extLst>
                  <a:ext uri="{FF2B5EF4-FFF2-40B4-BE49-F238E27FC236}">
                    <a16:creationId xmlns="" xmlns:a16="http://schemas.microsoft.com/office/drawing/2014/main" id="{EABFBE0D-E4C7-1408-20A8-ED3B9F02DBB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98" name="object 26">
                <a:extLst>
                  <a:ext uri="{FF2B5EF4-FFF2-40B4-BE49-F238E27FC236}">
                    <a16:creationId xmlns="" xmlns:a16="http://schemas.microsoft.com/office/drawing/2014/main" id="{1B9BE5FD-4B6D-A48E-F529-3801F7F4B776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99" name="object 27">
                <a:extLst>
                  <a:ext uri="{FF2B5EF4-FFF2-40B4-BE49-F238E27FC236}">
                    <a16:creationId xmlns="" xmlns:a16="http://schemas.microsoft.com/office/drawing/2014/main" id="{90878C5D-452D-B7DB-0449-466D24F2600D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00" name="object 28">
                <a:extLst>
                  <a:ext uri="{FF2B5EF4-FFF2-40B4-BE49-F238E27FC236}">
                    <a16:creationId xmlns="" xmlns:a16="http://schemas.microsoft.com/office/drawing/2014/main" id="{F44FA83C-F31A-7E12-F0C1-2E4933325B5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101" name="object 29">
                <a:extLst>
                  <a:ext uri="{FF2B5EF4-FFF2-40B4-BE49-F238E27FC236}">
                    <a16:creationId xmlns="" xmlns:a16="http://schemas.microsoft.com/office/drawing/2014/main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30">
                <a:extLst>
                  <a:ext uri="{FF2B5EF4-FFF2-40B4-BE49-F238E27FC236}">
                    <a16:creationId xmlns="" xmlns:a16="http://schemas.microsoft.com/office/drawing/2014/main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31">
                <a:extLst>
                  <a:ext uri="{FF2B5EF4-FFF2-40B4-BE49-F238E27FC236}">
                    <a16:creationId xmlns="" xmlns:a16="http://schemas.microsoft.com/office/drawing/2014/main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4" name="object 32">
                <a:extLst>
                  <a:ext uri="{FF2B5EF4-FFF2-40B4-BE49-F238E27FC236}">
                    <a16:creationId xmlns="" xmlns:a16="http://schemas.microsoft.com/office/drawing/2014/main" id="{4AE7C3F8-7488-1AB2-AC8E-F249C8974F39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105" name="object 33">
                <a:extLst>
                  <a:ext uri="{FF2B5EF4-FFF2-40B4-BE49-F238E27FC236}">
                    <a16:creationId xmlns="" xmlns:a16="http://schemas.microsoft.com/office/drawing/2014/main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7" name="object 34">
              <a:extLst>
                <a:ext uri="{FF2B5EF4-FFF2-40B4-BE49-F238E27FC236}">
                  <a16:creationId xmlns="" xmlns:a16="http://schemas.microsoft.com/office/drawing/2014/main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bject 34">
              <a:extLst>
                <a:ext uri="{FF2B5EF4-FFF2-40B4-BE49-F238E27FC236}">
                  <a16:creationId xmlns="" xmlns:a16="http://schemas.microsoft.com/office/drawing/2014/main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7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A323612-7DF9-4846-AE8E-618FA3841312}"/>
              </a:ext>
            </a:extLst>
          </p:cNvPr>
          <p:cNvGrpSpPr/>
          <p:nvPr/>
        </p:nvGrpSpPr>
        <p:grpSpPr>
          <a:xfrm>
            <a:off x="7528468" y="349323"/>
            <a:ext cx="4525600" cy="620074"/>
            <a:chOff x="7528468" y="349323"/>
            <a:chExt cx="4525600" cy="620074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CADFE0C7-6619-499A-899E-7F6382547D35}"/>
                </a:ext>
              </a:extLst>
            </p:cNvPr>
            <p:cNvSpPr txBox="1"/>
            <p:nvPr/>
          </p:nvSpPr>
          <p:spPr>
            <a:xfrm>
              <a:off x="8088662" y="376286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0F3CF906-734B-457F-83D9-73E21F9A31E4}"/>
                </a:ext>
              </a:extLst>
            </p:cNvPr>
            <p:cNvSpPr txBox="1"/>
            <p:nvPr/>
          </p:nvSpPr>
          <p:spPr>
            <a:xfrm>
              <a:off x="10590044" y="357325"/>
              <a:ext cx="1464024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5910" y="340095"/>
            <a:ext cx="392739" cy="526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674" y="1214337"/>
            <a:ext cx="11557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АГРОПРОМЫШЛЕННЫЙ КОМПЛЕКС В РАЗВИТИИ</a:t>
            </a:r>
            <a:endParaRPr lang="ru-RU" sz="2000" b="1" dirty="0"/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550839391"/>
              </p:ext>
            </p:extLst>
          </p:nvPr>
        </p:nvGraphicFramePr>
        <p:xfrm>
          <a:off x="550941" y="2780929"/>
          <a:ext cx="5184576" cy="34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49914766"/>
              </p:ext>
            </p:extLst>
          </p:nvPr>
        </p:nvGraphicFramePr>
        <p:xfrm>
          <a:off x="6209037" y="2780928"/>
          <a:ext cx="5492193" cy="34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244624" y="19904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Посевная площадь, тыс. 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72093" y="1685780"/>
            <a:ext cx="4649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минеральных удобрений,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вещества/га посевной площади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8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A323612-7DF9-4846-AE8E-618FA3841312}"/>
              </a:ext>
            </a:extLst>
          </p:cNvPr>
          <p:cNvGrpSpPr/>
          <p:nvPr/>
        </p:nvGrpSpPr>
        <p:grpSpPr>
          <a:xfrm>
            <a:off x="7528468" y="349323"/>
            <a:ext cx="4525600" cy="620074"/>
            <a:chOff x="7528468" y="349323"/>
            <a:chExt cx="4525600" cy="620074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CADFE0C7-6619-499A-899E-7F6382547D35}"/>
                </a:ext>
              </a:extLst>
            </p:cNvPr>
            <p:cNvSpPr txBox="1"/>
            <p:nvPr/>
          </p:nvSpPr>
          <p:spPr>
            <a:xfrm>
              <a:off x="8088662" y="376286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0F3CF906-734B-457F-83D9-73E21F9A31E4}"/>
                </a:ext>
              </a:extLst>
            </p:cNvPr>
            <p:cNvSpPr txBox="1"/>
            <p:nvPr/>
          </p:nvSpPr>
          <p:spPr>
            <a:xfrm>
              <a:off x="10590044" y="357325"/>
              <a:ext cx="1464024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5910" y="340095"/>
            <a:ext cx="392739" cy="526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674" y="1214337"/>
            <a:ext cx="11557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АГРОПРОМЫШЛЕННЫЙ КОМПЛЕКС В РАЗВИТИИ</a:t>
            </a:r>
            <a:endParaRPr lang="ru-RU" sz="2000" b="1" dirty="0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>
          <a:xfrm>
            <a:off x="118893" y="5092658"/>
            <a:ext cx="6048672" cy="144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урожайность зерновых и зернобобовых  культур: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31,7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23,8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38,8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  <a:p>
            <a:pPr marL="1169988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961354456"/>
              </p:ext>
            </p:extLst>
          </p:nvPr>
        </p:nvGraphicFramePr>
        <p:xfrm>
          <a:off x="460407" y="2122725"/>
          <a:ext cx="5106737" cy="284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30461" y="159568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сбор зерна (тыс. тонн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5816465" y="5092658"/>
            <a:ext cx="6048672" cy="142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урожайность подсолнечника: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15,1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15,8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16,5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</p:txBody>
      </p:sp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2002858866"/>
              </p:ext>
            </p:extLst>
          </p:nvPr>
        </p:nvGraphicFramePr>
        <p:xfrm>
          <a:off x="6305016" y="2175907"/>
          <a:ext cx="5071569" cy="279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80" name="Прямоугольник 79"/>
          <p:cNvSpPr/>
          <p:nvPr/>
        </p:nvSpPr>
        <p:spPr>
          <a:xfrm>
            <a:off x="6252612" y="161771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сбор подсолнечника  (тыс. тонн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28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9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A323612-7DF9-4846-AE8E-618FA3841312}"/>
              </a:ext>
            </a:extLst>
          </p:cNvPr>
          <p:cNvGrpSpPr/>
          <p:nvPr/>
        </p:nvGrpSpPr>
        <p:grpSpPr>
          <a:xfrm>
            <a:off x="7528468" y="349323"/>
            <a:ext cx="4525600" cy="620074"/>
            <a:chOff x="7528468" y="349323"/>
            <a:chExt cx="4525600" cy="620074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CADFE0C7-6619-499A-899E-7F6382547D35}"/>
                </a:ext>
              </a:extLst>
            </p:cNvPr>
            <p:cNvSpPr txBox="1"/>
            <p:nvPr/>
          </p:nvSpPr>
          <p:spPr>
            <a:xfrm>
              <a:off x="8088662" y="376286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0F3CF906-734B-457F-83D9-73E21F9A31E4}"/>
                </a:ext>
              </a:extLst>
            </p:cNvPr>
            <p:cNvSpPr txBox="1"/>
            <p:nvPr/>
          </p:nvSpPr>
          <p:spPr>
            <a:xfrm>
              <a:off x="10590044" y="357325"/>
              <a:ext cx="1464024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5910" y="340095"/>
            <a:ext cx="392739" cy="526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674" y="1214337"/>
            <a:ext cx="11557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АГРОПРОМЫШЛЕННЫЙ КОМПЛЕКС В РАЗВИТИИ</a:t>
            </a:r>
            <a:endParaRPr lang="ru-RU" sz="2000" b="1" dirty="0"/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462914555"/>
              </p:ext>
            </p:extLst>
          </p:nvPr>
        </p:nvGraphicFramePr>
        <p:xfrm>
          <a:off x="491169" y="1892198"/>
          <a:ext cx="4017036" cy="359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:p14="http://schemas.microsoft.com/office/powerpoint/2010/main" val="3968357161"/>
              </p:ext>
            </p:extLst>
          </p:nvPr>
        </p:nvGraphicFramePr>
        <p:xfrm>
          <a:off x="6527940" y="1995795"/>
          <a:ext cx="4322081" cy="352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56584" y="5572962"/>
            <a:ext cx="2473829" cy="408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Надой на одну  фуражную корову в сельхозпредприятиях  (в кг):</a:t>
            </a:r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2480812" y="5558111"/>
            <a:ext cx="1822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7 812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-   7 940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2022г.  -   8 363</a:t>
            </a: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-130321" y="5969956"/>
            <a:ext cx="3710216" cy="58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 области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– 7 075 кг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1120" y="1493811"/>
            <a:ext cx="5034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производство молока (тонн)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925649" y="155760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производство мяса (тонн)</a:t>
            </a:r>
          </a:p>
        </p:txBody>
      </p:sp>
    </p:spTree>
    <p:extLst>
      <p:ext uri="{BB962C8B-B14F-4D97-AF65-F5344CB8AC3E}">
        <p14:creationId xmlns:p14="http://schemas.microsoft.com/office/powerpoint/2010/main" val="18740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3453</Words>
  <Application>Microsoft Office PowerPoint</Application>
  <PresentationFormat>Произвольный</PresentationFormat>
  <Paragraphs>530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4312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Рузова Светлана Николаевна</cp:lastModifiedBy>
  <cp:revision>170</cp:revision>
  <cp:lastPrinted>2023-12-04T13:16:45Z</cp:lastPrinted>
  <dcterms:created xsi:type="dcterms:W3CDTF">2023-11-14T08:11:22Z</dcterms:created>
  <dcterms:modified xsi:type="dcterms:W3CDTF">2023-12-05T05:02:25Z</dcterms:modified>
</cp:coreProperties>
</file>